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257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258" r:id="rId37"/>
    <p:sldId id="259" r:id="rId38"/>
    <p:sldId id="409" r:id="rId39"/>
    <p:sldId id="410" r:id="rId40"/>
    <p:sldId id="411" r:id="rId41"/>
    <p:sldId id="412" r:id="rId42"/>
    <p:sldId id="413" r:id="rId43"/>
    <p:sldId id="414" r:id="rId44"/>
    <p:sldId id="415" r:id="rId45"/>
    <p:sldId id="416" r:id="rId46"/>
    <p:sldId id="417" r:id="rId47"/>
    <p:sldId id="418" r:id="rId48"/>
    <p:sldId id="419" r:id="rId49"/>
    <p:sldId id="264" r:id="rId50"/>
    <p:sldId id="408" r:id="rId51"/>
    <p:sldId id="265" r:id="rId52"/>
    <p:sldId id="266" r:id="rId53"/>
    <p:sldId id="267" r:id="rId54"/>
    <p:sldId id="268" r:id="rId55"/>
    <p:sldId id="269" r:id="rId56"/>
    <p:sldId id="271" r:id="rId57"/>
    <p:sldId id="272" r:id="rId58"/>
    <p:sldId id="273" r:id="rId59"/>
    <p:sldId id="274" r:id="rId60"/>
    <p:sldId id="275" r:id="rId61"/>
    <p:sldId id="276" r:id="rId62"/>
    <p:sldId id="277" r:id="rId63"/>
    <p:sldId id="278" r:id="rId64"/>
    <p:sldId id="279" r:id="rId65"/>
    <p:sldId id="280" r:id="rId66"/>
    <p:sldId id="281" r:id="rId67"/>
    <p:sldId id="282" r:id="rId68"/>
    <p:sldId id="283" r:id="rId69"/>
    <p:sldId id="291" r:id="rId70"/>
    <p:sldId id="292" r:id="rId71"/>
    <p:sldId id="293" r:id="rId72"/>
    <p:sldId id="296" r:id="rId73"/>
    <p:sldId id="297" r:id="rId74"/>
    <p:sldId id="298" r:id="rId75"/>
    <p:sldId id="299" r:id="rId76"/>
    <p:sldId id="300" r:id="rId77"/>
    <p:sldId id="301" r:id="rId78"/>
    <p:sldId id="302" r:id="rId79"/>
    <p:sldId id="303" r:id="rId80"/>
    <p:sldId id="304" r:id="rId81"/>
    <p:sldId id="305" r:id="rId82"/>
    <p:sldId id="306" r:id="rId83"/>
    <p:sldId id="379" r:id="rId84"/>
    <p:sldId id="380" r:id="rId85"/>
    <p:sldId id="381" r:id="rId86"/>
    <p:sldId id="382" r:id="rId87"/>
    <p:sldId id="383" r:id="rId88"/>
    <p:sldId id="384" r:id="rId89"/>
    <p:sldId id="385" r:id="rId90"/>
    <p:sldId id="386" r:id="rId91"/>
    <p:sldId id="387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395" r:id="rId100"/>
    <p:sldId id="396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404" r:id="rId109"/>
    <p:sldId id="405" r:id="rId110"/>
    <p:sldId id="406" r:id="rId111"/>
    <p:sldId id="407" r:id="rId112"/>
    <p:sldId id="361" r:id="rId1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CE9178"/>
    <a:srgbClr val="66A24C"/>
    <a:srgbClr val="DE51D4"/>
    <a:srgbClr val="6AA94F"/>
    <a:srgbClr val="F7A987"/>
    <a:srgbClr val="D62ACA"/>
    <a:srgbClr val="04E900"/>
    <a:srgbClr val="0000FF"/>
    <a:srgbClr val="FFD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88966" autoAdjust="0"/>
  </p:normalViewPr>
  <p:slideViewPr>
    <p:cSldViewPr snapToGrid="0">
      <p:cViewPr varScale="1">
        <p:scale>
          <a:sx n="102" d="100"/>
          <a:sy n="102" d="100"/>
        </p:scale>
        <p:origin x="1176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700CAD-0502-4DF8-A1FD-BEAAAC583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FA844D-4676-405F-AA3B-4D9D9098E9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20359-A8C4-466D-A537-2ECDC4E14191}" type="datetimeFigureOut">
              <a:rPr lang="zh-TW" altLang="en-US" smtClean="0"/>
              <a:t>2021/10/24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0DF454-E913-4001-8E45-4B8AE85E9C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9821B8-B0D3-4068-853F-A68C3F43CE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0A82A-69B7-4EDD-B5ED-5951A63AE9DC}" type="slidenum">
              <a:rPr lang="zh-TW" altLang="en-US" sz="2000" smtClean="0"/>
              <a:t>‹#›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61101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71BA7-9C24-4F7C-9E69-518983EF3D29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CF8E2-2303-4E56-9393-F9363CCA5A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4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8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6259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669852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14653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0092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87752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9580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04445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44047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07521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4019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52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06413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3284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025924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6990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341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549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601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037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2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246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526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867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689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582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028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0645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6373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266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367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342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948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557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64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018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830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1454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880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0461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657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293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3853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15257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29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321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35569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124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19983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75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660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462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8355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0119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42551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7636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711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2081482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6224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32826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08321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351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6165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4772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482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32415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59988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27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2273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2611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77062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01446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594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3382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249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63784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5507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20095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18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14789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38760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89601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85307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20502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97981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51582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70939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04223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7225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44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2761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9007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7642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15816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69235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36015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776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26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9123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45936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284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450910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4340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11967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33745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2496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31081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8568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9758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00037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49619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16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C507-E9AA-4420-B4A8-22B684DAA583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1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0F7-10DE-4BCA-9C45-75351726BFBE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EF8E-AD8A-4474-ABAF-B293FFBA759D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DB77-6204-47EE-9170-7D575F603468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5555555555555555555555555555555555555555555555555555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/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57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B60-4EC5-46EC-97D5-1AB7EE27900F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92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B2A1-2443-4C2F-9074-3A452E763502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5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DE92-89F2-44D6-947C-7EF362480922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8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59C4-27ED-431C-9E9A-190AA7D0ECDD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DFBE-C96F-4E3D-B245-4CA72AACDFCE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32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AA59-D9D6-40A5-8FE6-E77C589CDDD5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51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51AC-6BFD-43E9-A2E2-35BA18675CC3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81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B9DB77-6204-47EE-9170-7D575F603468}" type="datetime1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7.png"/><Relationship Id="rId3" Type="http://schemas.openxmlformats.org/officeDocument/2006/relationships/image" Target="../media/image105.png"/><Relationship Id="rId7" Type="http://schemas.openxmlformats.org/officeDocument/2006/relationships/image" Target="../media/image161.jpe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11" Type="http://schemas.openxmlformats.org/officeDocument/2006/relationships/image" Target="../media/image165.png"/><Relationship Id="rId5" Type="http://schemas.openxmlformats.org/officeDocument/2006/relationships/image" Target="../media/image159.jpg"/><Relationship Id="rId10" Type="http://schemas.openxmlformats.org/officeDocument/2006/relationships/image" Target="../media/image164.png"/><Relationship Id="rId4" Type="http://schemas.openxmlformats.org/officeDocument/2006/relationships/image" Target="../media/image110.png"/><Relationship Id="rId9" Type="http://schemas.openxmlformats.org/officeDocument/2006/relationships/image" Target="../media/image163.jpe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175.png"/><Relationship Id="rId3" Type="http://schemas.openxmlformats.org/officeDocument/2006/relationships/image" Target="../media/image159.jpg"/><Relationship Id="rId7" Type="http://schemas.openxmlformats.org/officeDocument/2006/relationships/image" Target="../media/image169.jp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g"/><Relationship Id="rId11" Type="http://schemas.openxmlformats.org/officeDocument/2006/relationships/image" Target="../media/image173.png"/><Relationship Id="rId5" Type="http://schemas.openxmlformats.org/officeDocument/2006/relationships/image" Target="../media/image120.png"/><Relationship Id="rId10" Type="http://schemas.openxmlformats.org/officeDocument/2006/relationships/image" Target="../media/image172.png"/><Relationship Id="rId4" Type="http://schemas.openxmlformats.org/officeDocument/2006/relationships/image" Target="../media/image115.png"/><Relationship Id="rId9" Type="http://schemas.openxmlformats.org/officeDocument/2006/relationships/image" Target="../media/image171.jp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13" Type="http://schemas.openxmlformats.org/officeDocument/2006/relationships/image" Target="../media/image183.png"/><Relationship Id="rId3" Type="http://schemas.openxmlformats.org/officeDocument/2006/relationships/image" Target="../media/image159.jpg"/><Relationship Id="rId7" Type="http://schemas.openxmlformats.org/officeDocument/2006/relationships/image" Target="../media/image177.jpe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11" Type="http://schemas.openxmlformats.org/officeDocument/2006/relationships/image" Target="../media/image181.png"/><Relationship Id="rId5" Type="http://schemas.openxmlformats.org/officeDocument/2006/relationships/image" Target="../media/image134.png"/><Relationship Id="rId10" Type="http://schemas.openxmlformats.org/officeDocument/2006/relationships/image" Target="../media/image180.png"/><Relationship Id="rId4" Type="http://schemas.openxmlformats.org/officeDocument/2006/relationships/image" Target="../media/image125.png"/><Relationship Id="rId9" Type="http://schemas.openxmlformats.org/officeDocument/2006/relationships/image" Target="../media/image179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13" Type="http://schemas.openxmlformats.org/officeDocument/2006/relationships/image" Target="../media/image191.png"/><Relationship Id="rId3" Type="http://schemas.openxmlformats.org/officeDocument/2006/relationships/image" Target="../media/image105.png"/><Relationship Id="rId7" Type="http://schemas.openxmlformats.org/officeDocument/2006/relationships/image" Target="../media/image185.jpe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eg"/><Relationship Id="rId11" Type="http://schemas.openxmlformats.org/officeDocument/2006/relationships/image" Target="../media/image189.png"/><Relationship Id="rId5" Type="http://schemas.openxmlformats.org/officeDocument/2006/relationships/image" Target="../media/image42.jpeg"/><Relationship Id="rId10" Type="http://schemas.openxmlformats.org/officeDocument/2006/relationships/image" Target="../media/image188.png"/><Relationship Id="rId4" Type="http://schemas.openxmlformats.org/officeDocument/2006/relationships/image" Target="../media/image110.png"/><Relationship Id="rId9" Type="http://schemas.openxmlformats.org/officeDocument/2006/relationships/image" Target="../media/image187.jpe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jpg"/><Relationship Id="rId3" Type="http://schemas.openxmlformats.org/officeDocument/2006/relationships/image" Target="../media/image42.jpeg"/><Relationship Id="rId7" Type="http://schemas.openxmlformats.org/officeDocument/2006/relationships/image" Target="../media/image193.png"/><Relationship Id="rId12" Type="http://schemas.openxmlformats.org/officeDocument/2006/relationships/image" Target="../media/image198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jpg"/><Relationship Id="rId5" Type="http://schemas.openxmlformats.org/officeDocument/2006/relationships/image" Target="../media/image120.png"/><Relationship Id="rId10" Type="http://schemas.openxmlformats.org/officeDocument/2006/relationships/image" Target="../media/image196.jpg"/><Relationship Id="rId4" Type="http://schemas.openxmlformats.org/officeDocument/2006/relationships/image" Target="../media/image115.png"/><Relationship Id="rId9" Type="http://schemas.openxmlformats.org/officeDocument/2006/relationships/image" Target="../media/image19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jpeg"/><Relationship Id="rId13" Type="http://schemas.openxmlformats.org/officeDocument/2006/relationships/image" Target="../media/image207.png"/><Relationship Id="rId3" Type="http://schemas.openxmlformats.org/officeDocument/2006/relationships/image" Target="../media/image42.jpeg"/><Relationship Id="rId7" Type="http://schemas.openxmlformats.org/officeDocument/2006/relationships/image" Target="../media/image201.jpe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eg"/><Relationship Id="rId11" Type="http://schemas.openxmlformats.org/officeDocument/2006/relationships/image" Target="../media/image205.png"/><Relationship Id="rId5" Type="http://schemas.openxmlformats.org/officeDocument/2006/relationships/image" Target="../media/image134.png"/><Relationship Id="rId10" Type="http://schemas.openxmlformats.org/officeDocument/2006/relationships/image" Target="../media/image204.png"/><Relationship Id="rId4" Type="http://schemas.openxmlformats.org/officeDocument/2006/relationships/image" Target="../media/image125.png"/><Relationship Id="rId9" Type="http://schemas.openxmlformats.org/officeDocument/2006/relationships/image" Target="../media/image203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jpeg"/><Relationship Id="rId3" Type="http://schemas.openxmlformats.org/officeDocument/2006/relationships/image" Target="../media/image208.jpeg"/><Relationship Id="rId7" Type="http://schemas.openxmlformats.org/officeDocument/2006/relationships/image" Target="../media/image210.png"/><Relationship Id="rId12" Type="http://schemas.openxmlformats.org/officeDocument/2006/relationships/image" Target="../media/image21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jpeg"/><Relationship Id="rId5" Type="http://schemas.openxmlformats.org/officeDocument/2006/relationships/image" Target="../media/image110.png"/><Relationship Id="rId10" Type="http://schemas.openxmlformats.org/officeDocument/2006/relationships/image" Target="../media/image213.jpeg"/><Relationship Id="rId4" Type="http://schemas.openxmlformats.org/officeDocument/2006/relationships/image" Target="../media/image105.png"/><Relationship Id="rId9" Type="http://schemas.openxmlformats.org/officeDocument/2006/relationships/image" Target="../media/image21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jpg"/><Relationship Id="rId3" Type="http://schemas.openxmlformats.org/officeDocument/2006/relationships/image" Target="../media/image208.jpeg"/><Relationship Id="rId7" Type="http://schemas.openxmlformats.org/officeDocument/2006/relationships/image" Target="../media/image218.png"/><Relationship Id="rId12" Type="http://schemas.openxmlformats.org/officeDocument/2006/relationships/image" Target="../media/image223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jpg"/><Relationship Id="rId5" Type="http://schemas.openxmlformats.org/officeDocument/2006/relationships/image" Target="../media/image120.png"/><Relationship Id="rId10" Type="http://schemas.openxmlformats.org/officeDocument/2006/relationships/image" Target="../media/image221.jpg"/><Relationship Id="rId4" Type="http://schemas.openxmlformats.org/officeDocument/2006/relationships/image" Target="../media/image115.png"/><Relationship Id="rId9" Type="http://schemas.openxmlformats.org/officeDocument/2006/relationships/image" Target="../media/image22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jpeg"/><Relationship Id="rId3" Type="http://schemas.openxmlformats.org/officeDocument/2006/relationships/image" Target="../media/image125.png"/><Relationship Id="rId7" Type="http://schemas.openxmlformats.org/officeDocument/2006/relationships/image" Target="../media/image226.png"/><Relationship Id="rId12" Type="http://schemas.openxmlformats.org/officeDocument/2006/relationships/image" Target="../media/image23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jpeg"/><Relationship Id="rId5" Type="http://schemas.openxmlformats.org/officeDocument/2006/relationships/image" Target="../media/image208.jpeg"/><Relationship Id="rId10" Type="http://schemas.openxmlformats.org/officeDocument/2006/relationships/image" Target="../media/image229.jpeg"/><Relationship Id="rId4" Type="http://schemas.openxmlformats.org/officeDocument/2006/relationships/image" Target="../media/image134.png"/><Relationship Id="rId9" Type="http://schemas.openxmlformats.org/officeDocument/2006/relationships/image" Target="../media/image22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eg"/><Relationship Id="rId13" Type="http://schemas.openxmlformats.org/officeDocument/2006/relationships/image" Target="../media/image240.png"/><Relationship Id="rId3" Type="http://schemas.openxmlformats.org/officeDocument/2006/relationships/image" Target="../media/image60.jpeg"/><Relationship Id="rId7" Type="http://schemas.openxmlformats.org/officeDocument/2006/relationships/image" Target="../media/image234.jpe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jpeg"/><Relationship Id="rId11" Type="http://schemas.openxmlformats.org/officeDocument/2006/relationships/image" Target="../media/image238.png"/><Relationship Id="rId5" Type="http://schemas.openxmlformats.org/officeDocument/2006/relationships/image" Target="../media/image110.png"/><Relationship Id="rId10" Type="http://schemas.openxmlformats.org/officeDocument/2006/relationships/image" Target="../media/image237.png"/><Relationship Id="rId4" Type="http://schemas.openxmlformats.org/officeDocument/2006/relationships/image" Target="../media/image105.png"/><Relationship Id="rId9" Type="http://schemas.openxmlformats.org/officeDocument/2006/relationships/image" Target="../media/image2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jpg"/><Relationship Id="rId13" Type="http://schemas.openxmlformats.org/officeDocument/2006/relationships/image" Target="../media/image248.png"/><Relationship Id="rId3" Type="http://schemas.openxmlformats.org/officeDocument/2006/relationships/image" Target="../media/image60.jpeg"/><Relationship Id="rId7" Type="http://schemas.openxmlformats.org/officeDocument/2006/relationships/image" Target="../media/image242.jp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jpg"/><Relationship Id="rId11" Type="http://schemas.openxmlformats.org/officeDocument/2006/relationships/image" Target="../media/image246.png"/><Relationship Id="rId5" Type="http://schemas.openxmlformats.org/officeDocument/2006/relationships/image" Target="../media/image120.png"/><Relationship Id="rId10" Type="http://schemas.openxmlformats.org/officeDocument/2006/relationships/image" Target="../media/image245.png"/><Relationship Id="rId4" Type="http://schemas.openxmlformats.org/officeDocument/2006/relationships/image" Target="../media/image115.png"/><Relationship Id="rId9" Type="http://schemas.openxmlformats.org/officeDocument/2006/relationships/image" Target="../media/image244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13" Type="http://schemas.openxmlformats.org/officeDocument/2006/relationships/image" Target="../media/image256.png"/><Relationship Id="rId3" Type="http://schemas.openxmlformats.org/officeDocument/2006/relationships/image" Target="../media/image125.png"/><Relationship Id="rId7" Type="http://schemas.openxmlformats.org/officeDocument/2006/relationships/image" Target="../media/image250.jpe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eg"/><Relationship Id="rId11" Type="http://schemas.openxmlformats.org/officeDocument/2006/relationships/image" Target="../media/image254.png"/><Relationship Id="rId5" Type="http://schemas.openxmlformats.org/officeDocument/2006/relationships/image" Target="../media/image60.jpeg"/><Relationship Id="rId10" Type="http://schemas.openxmlformats.org/officeDocument/2006/relationships/image" Target="../media/image253.png"/><Relationship Id="rId4" Type="http://schemas.openxmlformats.org/officeDocument/2006/relationships/image" Target="../media/image134.png"/><Relationship Id="rId9" Type="http://schemas.openxmlformats.org/officeDocument/2006/relationships/image" Target="../media/image252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jpeg"/><Relationship Id="rId3" Type="http://schemas.openxmlformats.org/officeDocument/2006/relationships/image" Target="../media/image13.jp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g"/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jpeg"/><Relationship Id="rId10" Type="http://schemas.openxmlformats.org/officeDocument/2006/relationships/image" Target="../media/image29.jpg"/><Relationship Id="rId4" Type="http://schemas.openxmlformats.org/officeDocument/2006/relationships/image" Target="../media/image15.jpg"/><Relationship Id="rId9" Type="http://schemas.openxmlformats.org/officeDocument/2006/relationships/image" Target="../media/image2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png"/><Relationship Id="rId3" Type="http://schemas.openxmlformats.org/officeDocument/2006/relationships/image" Target="../media/image13.jpg"/><Relationship Id="rId7" Type="http://schemas.openxmlformats.org/officeDocument/2006/relationships/image" Target="../media/image35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15.jpg"/><Relationship Id="rId9" Type="http://schemas.openxmlformats.org/officeDocument/2006/relationships/image" Target="../media/image37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png"/><Relationship Id="rId3" Type="http://schemas.openxmlformats.org/officeDocument/2006/relationships/image" Target="../media/image13.jpg"/><Relationship Id="rId7" Type="http://schemas.openxmlformats.org/officeDocument/2006/relationships/image" Target="../media/image44.jp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15.jpg"/><Relationship Id="rId9" Type="http://schemas.openxmlformats.org/officeDocument/2006/relationships/image" Target="../media/image46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png"/><Relationship Id="rId3" Type="http://schemas.openxmlformats.org/officeDocument/2006/relationships/image" Target="../media/image13.jpg"/><Relationship Id="rId7" Type="http://schemas.openxmlformats.org/officeDocument/2006/relationships/image" Target="../media/image53.jp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0" Type="http://schemas.openxmlformats.org/officeDocument/2006/relationships/image" Target="../media/image56.png"/><Relationship Id="rId4" Type="http://schemas.openxmlformats.org/officeDocument/2006/relationships/image" Target="../media/image15.jpg"/><Relationship Id="rId9" Type="http://schemas.openxmlformats.org/officeDocument/2006/relationships/image" Target="../media/image55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png"/><Relationship Id="rId3" Type="http://schemas.openxmlformats.org/officeDocument/2006/relationships/image" Target="../media/image13.jpg"/><Relationship Id="rId7" Type="http://schemas.openxmlformats.org/officeDocument/2006/relationships/image" Target="../media/image62.jp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png"/><Relationship Id="rId5" Type="http://schemas.openxmlformats.org/officeDocument/2006/relationships/image" Target="../media/image60.jpeg"/><Relationship Id="rId10" Type="http://schemas.openxmlformats.org/officeDocument/2006/relationships/image" Target="../media/image65.png"/><Relationship Id="rId4" Type="http://schemas.openxmlformats.org/officeDocument/2006/relationships/image" Target="../media/image15.jpg"/><Relationship Id="rId9" Type="http://schemas.openxmlformats.org/officeDocument/2006/relationships/image" Target="../media/image6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77.png"/><Relationship Id="rId3" Type="http://schemas.openxmlformats.org/officeDocument/2006/relationships/image" Target="../media/image13.jpg"/><Relationship Id="rId7" Type="http://schemas.openxmlformats.org/officeDocument/2006/relationships/image" Target="../media/image71.jp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5.png"/><Relationship Id="rId5" Type="http://schemas.openxmlformats.org/officeDocument/2006/relationships/image" Target="../media/image69.jpeg"/><Relationship Id="rId10" Type="http://schemas.openxmlformats.org/officeDocument/2006/relationships/image" Target="../media/image74.png"/><Relationship Id="rId4" Type="http://schemas.openxmlformats.org/officeDocument/2006/relationships/image" Target="../media/image15.jpg"/><Relationship Id="rId9" Type="http://schemas.openxmlformats.org/officeDocument/2006/relationships/image" Target="../media/image73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13" Type="http://schemas.openxmlformats.org/officeDocument/2006/relationships/image" Target="../media/image86.png"/><Relationship Id="rId3" Type="http://schemas.openxmlformats.org/officeDocument/2006/relationships/image" Target="../media/image13.jpg"/><Relationship Id="rId7" Type="http://schemas.openxmlformats.org/officeDocument/2006/relationships/image" Target="../media/image80.jp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11" Type="http://schemas.openxmlformats.org/officeDocument/2006/relationships/image" Target="../media/image84.png"/><Relationship Id="rId5" Type="http://schemas.openxmlformats.org/officeDocument/2006/relationships/image" Target="../media/image78.jpeg"/><Relationship Id="rId10" Type="http://schemas.openxmlformats.org/officeDocument/2006/relationships/image" Target="../media/image83.png"/><Relationship Id="rId4" Type="http://schemas.openxmlformats.org/officeDocument/2006/relationships/image" Target="../media/image15.jpg"/><Relationship Id="rId9" Type="http://schemas.openxmlformats.org/officeDocument/2006/relationships/image" Target="../media/image82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13" Type="http://schemas.openxmlformats.org/officeDocument/2006/relationships/image" Target="../media/image95.png"/><Relationship Id="rId3" Type="http://schemas.openxmlformats.org/officeDocument/2006/relationships/image" Target="../media/image13.jpg"/><Relationship Id="rId7" Type="http://schemas.openxmlformats.org/officeDocument/2006/relationships/image" Target="../media/image89.jp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11" Type="http://schemas.openxmlformats.org/officeDocument/2006/relationships/image" Target="../media/image93.png"/><Relationship Id="rId5" Type="http://schemas.openxmlformats.org/officeDocument/2006/relationships/image" Target="../media/image87.jpeg"/><Relationship Id="rId10" Type="http://schemas.openxmlformats.org/officeDocument/2006/relationships/image" Target="../media/image92.png"/><Relationship Id="rId4" Type="http://schemas.openxmlformats.org/officeDocument/2006/relationships/image" Target="../media/image15.jpg"/><Relationship Id="rId9" Type="http://schemas.openxmlformats.org/officeDocument/2006/relationships/image" Target="../media/image91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jpg"/><Relationship Id="rId3" Type="http://schemas.openxmlformats.org/officeDocument/2006/relationships/image" Target="../media/image13.jpg"/><Relationship Id="rId7" Type="http://schemas.openxmlformats.org/officeDocument/2006/relationships/image" Target="../media/image98.png"/><Relationship Id="rId12" Type="http://schemas.openxmlformats.org/officeDocument/2006/relationships/image" Target="../media/image103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jpg"/><Relationship Id="rId5" Type="http://schemas.openxmlformats.org/officeDocument/2006/relationships/image" Target="../media/image96.png"/><Relationship Id="rId10" Type="http://schemas.openxmlformats.org/officeDocument/2006/relationships/image" Target="../media/image101.jpg"/><Relationship Id="rId4" Type="http://schemas.openxmlformats.org/officeDocument/2006/relationships/image" Target="../media/image15.jpg"/><Relationship Id="rId9" Type="http://schemas.openxmlformats.org/officeDocument/2006/relationships/image" Target="../media/image100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08.jpe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11" Type="http://schemas.openxmlformats.org/officeDocument/2006/relationships/image" Target="../media/image112.png"/><Relationship Id="rId5" Type="http://schemas.openxmlformats.org/officeDocument/2006/relationships/image" Target="../media/image106.jpeg"/><Relationship Id="rId10" Type="http://schemas.openxmlformats.org/officeDocument/2006/relationships/image" Target="../media/image111.png"/><Relationship Id="rId4" Type="http://schemas.openxmlformats.org/officeDocument/2006/relationships/image" Target="../media/image12.jpeg"/><Relationship Id="rId9" Type="http://schemas.openxmlformats.org/officeDocument/2006/relationships/image" Target="../media/image11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13" Type="http://schemas.openxmlformats.org/officeDocument/2006/relationships/image" Target="../media/image124.png"/><Relationship Id="rId3" Type="http://schemas.openxmlformats.org/officeDocument/2006/relationships/image" Target="../media/image12.jpeg"/><Relationship Id="rId7" Type="http://schemas.openxmlformats.org/officeDocument/2006/relationships/image" Target="../media/image118.jp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11" Type="http://schemas.openxmlformats.org/officeDocument/2006/relationships/image" Target="../media/image122.png"/><Relationship Id="rId5" Type="http://schemas.openxmlformats.org/officeDocument/2006/relationships/image" Target="../media/image116.jp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34.png"/><Relationship Id="rId3" Type="http://schemas.openxmlformats.org/officeDocument/2006/relationships/image" Target="../media/image12.jpeg"/><Relationship Id="rId7" Type="http://schemas.openxmlformats.org/officeDocument/2006/relationships/image" Target="../media/image128.jp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11" Type="http://schemas.openxmlformats.org/officeDocument/2006/relationships/image" Target="../media/image132.png"/><Relationship Id="rId5" Type="http://schemas.openxmlformats.org/officeDocument/2006/relationships/image" Target="../media/image126.jp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jpe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jpeg"/><Relationship Id="rId5" Type="http://schemas.openxmlformats.org/officeDocument/2006/relationships/image" Target="../media/image51.jpeg"/><Relationship Id="rId10" Type="http://schemas.openxmlformats.org/officeDocument/2006/relationships/image" Target="../media/image139.jpeg"/><Relationship Id="rId4" Type="http://schemas.openxmlformats.org/officeDocument/2006/relationships/image" Target="../media/image110.png"/><Relationship Id="rId9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13" Type="http://schemas.openxmlformats.org/officeDocument/2006/relationships/image" Target="../media/image51.jpeg"/><Relationship Id="rId3" Type="http://schemas.openxmlformats.org/officeDocument/2006/relationships/image" Target="../media/image115.png"/><Relationship Id="rId7" Type="http://schemas.openxmlformats.org/officeDocument/2006/relationships/image" Target="../media/image145.jp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g"/><Relationship Id="rId11" Type="http://schemas.openxmlformats.org/officeDocument/2006/relationships/image" Target="../media/image149.png"/><Relationship Id="rId5" Type="http://schemas.openxmlformats.org/officeDocument/2006/relationships/image" Target="../media/image143.jpg"/><Relationship Id="rId10" Type="http://schemas.openxmlformats.org/officeDocument/2006/relationships/image" Target="../media/image148.png"/><Relationship Id="rId4" Type="http://schemas.openxmlformats.org/officeDocument/2006/relationships/image" Target="../media/image120.png"/><Relationship Id="rId9" Type="http://schemas.openxmlformats.org/officeDocument/2006/relationships/image" Target="../media/image14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13" Type="http://schemas.openxmlformats.org/officeDocument/2006/relationships/image" Target="../media/image134.png"/><Relationship Id="rId3" Type="http://schemas.openxmlformats.org/officeDocument/2006/relationships/image" Target="../media/image125.png"/><Relationship Id="rId7" Type="http://schemas.openxmlformats.org/officeDocument/2006/relationships/image" Target="../media/image153.jp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g"/><Relationship Id="rId11" Type="http://schemas.openxmlformats.org/officeDocument/2006/relationships/image" Target="../media/image157.png"/><Relationship Id="rId5" Type="http://schemas.openxmlformats.org/officeDocument/2006/relationships/image" Target="../media/image151.jpg"/><Relationship Id="rId10" Type="http://schemas.openxmlformats.org/officeDocument/2006/relationships/image" Target="../media/image156.png"/><Relationship Id="rId4" Type="http://schemas.openxmlformats.org/officeDocument/2006/relationships/image" Target="../media/image51.jpeg"/><Relationship Id="rId9" Type="http://schemas.openxmlformats.org/officeDocument/2006/relationships/image" Target="../media/image1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1626577"/>
            <a:ext cx="12192000" cy="25929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8000" dirty="0" smtClean="0"/>
              <a:t>Style Transfer Implement</a:t>
            </a:r>
          </a:p>
          <a:p>
            <a:pPr algn="ctr"/>
            <a:endParaRPr lang="en-US" altLang="zh-TW" sz="8000" dirty="0" smtClean="0"/>
          </a:p>
        </p:txBody>
      </p:sp>
      <p:sp>
        <p:nvSpPr>
          <p:cNvPr id="2" name="矩形 1"/>
          <p:cNvSpPr/>
          <p:nvPr/>
        </p:nvSpPr>
        <p:spPr>
          <a:xfrm>
            <a:off x="0" y="3120078"/>
            <a:ext cx="121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TW" sz="3200" dirty="0" smtClean="0"/>
          </a:p>
          <a:p>
            <a:pPr algn="ctr"/>
            <a:endParaRPr lang="en-US" altLang="zh-TW" sz="3200" dirty="0" smtClean="0"/>
          </a:p>
          <a:p>
            <a:pPr algn="ctr"/>
            <a:endParaRPr lang="en-US" altLang="zh-TW" sz="3200" dirty="0" smtClean="0"/>
          </a:p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崔耘珩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381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137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Build Environment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83796"/>
          <a:ext cx="12192000" cy="1798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python3 neural_style/neural_style.py train --dataset 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/path/to/train-dataset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4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--style-image 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/path/to/style/image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--save-model-</a:t>
                      </a:r>
                      <a:r>
                        <a:rPr lang="en-US" altLang="zh-TW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--checkpoint-model-</a:t>
                      </a:r>
                      <a:r>
                        <a:rPr lang="en-US" altLang="zh-TW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--checkpoint-interval 500 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--content-weight 10e4 \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--epochs 2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--</a:t>
                      </a:r>
                      <a:r>
                        <a:rPr lang="en-US" altLang="zh-TW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</a:t>
                      </a:r>
                      <a:endParaRPr lang="en-US" altLang="zh-TW" sz="1400" b="0" kern="1200" dirty="0" smtClean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783686"/>
            <a:ext cx="1886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Train the model.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46750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--dataset: </a:t>
            </a:r>
            <a:r>
              <a:rPr lang="en-US" altLang="zh-TW" dirty="0" smtClean="0"/>
              <a:t>Path </a:t>
            </a:r>
            <a:r>
              <a:rPr lang="en-US" altLang="zh-TW" dirty="0"/>
              <a:t>to training </a:t>
            </a:r>
            <a:r>
              <a:rPr lang="en-US" altLang="zh-TW" dirty="0" smtClean="0"/>
              <a:t>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--style-image: </a:t>
            </a:r>
            <a:r>
              <a:rPr lang="en-US" altLang="zh-TW" dirty="0" smtClean="0"/>
              <a:t>Path </a:t>
            </a:r>
            <a:r>
              <a:rPr lang="en-US" altLang="zh-TW" dirty="0"/>
              <a:t>to </a:t>
            </a:r>
            <a:r>
              <a:rPr lang="en-US" altLang="zh-TW" dirty="0" smtClean="0"/>
              <a:t>style-image.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DE51D4"/>
                </a:solidFill>
              </a:rPr>
              <a:t>--save-model-</a:t>
            </a:r>
            <a:r>
              <a:rPr lang="en-US" altLang="zh-TW" dirty="0" err="1">
                <a:solidFill>
                  <a:srgbClr val="DE51D4"/>
                </a:solidFill>
              </a:rPr>
              <a:t>dir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Path </a:t>
            </a:r>
            <a:r>
              <a:rPr lang="en-US" altLang="zh-TW" dirty="0"/>
              <a:t>to save the trained model</a:t>
            </a:r>
            <a:r>
              <a:rPr lang="en-US" altLang="zh-TW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--checkpoint-model-</a:t>
            </a:r>
            <a:r>
              <a:rPr lang="en-US" altLang="zh-TW" dirty="0" err="1" smtClean="0">
                <a:solidFill>
                  <a:srgbClr val="DE51D4"/>
                </a:solidFill>
              </a:rPr>
              <a:t>dir</a:t>
            </a:r>
            <a:r>
              <a:rPr lang="en-US" altLang="zh-TW" dirty="0" smtClean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Path </a:t>
            </a:r>
            <a:r>
              <a:rPr lang="en-US" altLang="zh-TW" dirty="0"/>
              <a:t>to save the </a:t>
            </a:r>
            <a:r>
              <a:rPr lang="en-US" altLang="zh-TW" dirty="0" smtClean="0"/>
              <a:t>checkpoints.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DE51D4"/>
                </a:solidFill>
              </a:rPr>
              <a:t>--</a:t>
            </a:r>
            <a:r>
              <a:rPr lang="en-US" altLang="zh-TW" dirty="0" smtClean="0">
                <a:solidFill>
                  <a:srgbClr val="DE51D4"/>
                </a:solidFill>
              </a:rPr>
              <a:t>checkpoint-interval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Number of batches after which</a:t>
            </a:r>
            <a:r>
              <a:rPr lang="en-US" altLang="zh-TW" dirty="0"/>
              <a:t> a </a:t>
            </a:r>
            <a:r>
              <a:rPr lang="en-US" altLang="zh-TW" dirty="0" smtClean="0"/>
              <a:t>checkpoint of the trained model will be</a:t>
            </a:r>
            <a:r>
              <a:rPr lang="en-US" altLang="zh-TW" dirty="0"/>
              <a:t> created.</a:t>
            </a:r>
            <a:endParaRPr lang="en-US" altLang="zh-TW" dirty="0">
              <a:solidFill>
                <a:srgbClr val="DE51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DE51D4"/>
                </a:solidFill>
              </a:rPr>
              <a:t>--</a:t>
            </a:r>
            <a:r>
              <a:rPr lang="en-US" altLang="zh-TW" dirty="0" smtClean="0">
                <a:solidFill>
                  <a:srgbClr val="DE51D4"/>
                </a:solidFill>
              </a:rPr>
              <a:t>content-weight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Weight</a:t>
            </a:r>
            <a:r>
              <a:rPr lang="en-US" altLang="zh-TW" dirty="0"/>
              <a:t> for </a:t>
            </a:r>
            <a:r>
              <a:rPr lang="en-US" altLang="zh-TW" dirty="0" smtClean="0"/>
              <a:t>content-loss.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--epochs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Number</a:t>
            </a:r>
            <a:r>
              <a:rPr lang="en-US" altLang="zh-TW" dirty="0"/>
              <a:t> of training </a:t>
            </a:r>
            <a:r>
              <a:rPr lang="en-US" altLang="zh-TW" dirty="0" smtClean="0"/>
              <a:t>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</a:t>
            </a:r>
            <a:r>
              <a:rPr lang="en-US" altLang="zh-TW" dirty="0" err="1">
                <a:solidFill>
                  <a:srgbClr val="DE51D4"/>
                </a:solidFill>
              </a:rPr>
              <a:t>cuda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Set </a:t>
            </a:r>
            <a:r>
              <a:rPr lang="en-US" altLang="zh-TW" dirty="0"/>
              <a:t>it to 1 for running on GPU, 0 for CPU.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17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17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" y="955780"/>
            <a:ext cx="1206314" cy="163454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2" y="228224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2282241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50153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4350153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18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" y="955780"/>
            <a:ext cx="1206314" cy="163454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1" name="Picture 2" descr="https://i.imgur.com/wnUXRW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2282241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2" y="2282241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60566"/>
            <a:ext cx="1980000" cy="198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4360566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4360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19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" y="955780"/>
            <a:ext cx="1206314" cy="163454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27" y="2282241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67" y="228224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07" y="228224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27" y="4360566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67" y="4360566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07" y="4360566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20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8" y="911523"/>
            <a:ext cx="1313730" cy="131373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17" y="2282241"/>
            <a:ext cx="1944000" cy="194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60" y="2282241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03" y="2282241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4350153"/>
            <a:ext cx="1980000" cy="1980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4350153"/>
            <a:ext cx="1980000" cy="1980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1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21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8" y="911523"/>
            <a:ext cx="1313730" cy="131373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2" name="Picture 2" descr="https://i.imgur.com/wnUXRW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60566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88" y="4360566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54" y="4360566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621" y="4360566"/>
            <a:ext cx="1980000" cy="198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44" y="228641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78" y="2286411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12" y="228641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6411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22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8" y="911523"/>
            <a:ext cx="1313730" cy="131373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2286410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2286410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2286410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6410"/>
            <a:ext cx="1944000" cy="1944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37" y="4360566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13" y="4360566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9" y="4360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265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23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Picture 2" descr="https://www.easypeasyandfun.com/wp-content/uploads/2018/06/Acrylic-Painting-for-Beginn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8" y="862032"/>
            <a:ext cx="1313730" cy="16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22" y="4360566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57" y="4360566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092" y="4360566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27" y="4360566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092" y="2285539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22" y="2285539"/>
            <a:ext cx="1944000" cy="1944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51" y="2285539"/>
            <a:ext cx="1944000" cy="1944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2285539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24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Picture 2" descr="https://www.easypeasyandfun.com/wp-content/uploads/2018/06/Acrylic-Painting-for-Beginn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8" y="862032"/>
            <a:ext cx="1313730" cy="16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2" name="Picture 2" descr="https://i.imgur.com/wnUXRW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22" y="4360566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48" y="4360566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74" y="4360566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000" y="4360566"/>
            <a:ext cx="1980000" cy="198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6410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2286410"/>
            <a:ext cx="1944000" cy="1944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2286410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2286410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3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25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21" name="Picture 2" descr="https://www.easypeasyandfun.com/wp-content/uploads/2018/06/Acrylic-Painting-for-Beginn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8" y="862032"/>
            <a:ext cx="1313730" cy="16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37" y="4360566"/>
            <a:ext cx="1980000" cy="198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38" y="4360566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39" y="4360566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40" y="4360566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38" y="2286410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70" y="2286410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71" y="2286410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9" y="2286410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8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26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8" y="912898"/>
            <a:ext cx="1248809" cy="1578724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03" y="2279883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48" y="2279883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93" y="2279883"/>
            <a:ext cx="1944000" cy="1944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8" y="2279883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03" y="4382101"/>
            <a:ext cx="1980000" cy="1980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2" y="4382101"/>
            <a:ext cx="1980000" cy="1980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81" y="4382101"/>
            <a:ext cx="1980000" cy="1980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69" y="4382101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137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Build Environment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179103"/>
          <a:ext cx="121920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python3 neural_style/neural_style.py </a:t>
                      </a:r>
                      <a:r>
                        <a:rPr lang="en-US" altLang="zh-TW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--content-image &lt;/path/to/content/image&gt;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--model &lt;/path/to/saved/model&gt;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--output-image &lt;/path/to/output/image&gt;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--</a:t>
                      </a:r>
                      <a:r>
                        <a:rPr lang="en-US" altLang="zh-TW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</a:t>
                      </a:r>
                      <a:endParaRPr lang="en-US" altLang="zh-TW" sz="1400" b="0" kern="1200" dirty="0" smtClean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1778993"/>
            <a:ext cx="22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Evaluate </a:t>
            </a:r>
            <a:r>
              <a:rPr lang="en-US" altLang="zh-TW" sz="2000" dirty="0" smtClean="0">
                <a:solidFill>
                  <a:srgbClr val="202124"/>
                </a:solidFill>
              </a:rPr>
              <a:t>the model.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467507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--content-image: </a:t>
            </a:r>
            <a:r>
              <a:rPr lang="en-US" altLang="zh-TW" dirty="0" smtClean="0"/>
              <a:t>Path </a:t>
            </a:r>
            <a:r>
              <a:rPr lang="en-US" altLang="zh-TW" dirty="0"/>
              <a:t>to </a:t>
            </a:r>
            <a:r>
              <a:rPr lang="en-US" altLang="zh-TW" dirty="0" smtClean="0"/>
              <a:t>content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--model: </a:t>
            </a:r>
            <a:r>
              <a:rPr lang="en-US" altLang="zh-TW" dirty="0" smtClean="0"/>
              <a:t>Saved models or checkpoints to </a:t>
            </a:r>
            <a:r>
              <a:rPr lang="en-US" altLang="zh-TW" dirty="0"/>
              <a:t>be used for stylizing the </a:t>
            </a:r>
            <a:r>
              <a:rPr lang="en-US" altLang="zh-TW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--output-image: </a:t>
            </a:r>
            <a:r>
              <a:rPr lang="en-US" altLang="zh-TW" dirty="0" smtClean="0"/>
              <a:t>Path </a:t>
            </a:r>
            <a:r>
              <a:rPr lang="en-US" altLang="zh-TW" dirty="0"/>
              <a:t>for saving the output image</a:t>
            </a:r>
            <a:r>
              <a:rPr lang="en-US" altLang="zh-TW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</a:t>
            </a:r>
            <a:r>
              <a:rPr lang="en-US" altLang="zh-TW" dirty="0" err="1">
                <a:solidFill>
                  <a:srgbClr val="DE51D4"/>
                </a:solidFill>
              </a:rPr>
              <a:t>cuda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Set </a:t>
            </a:r>
            <a:r>
              <a:rPr lang="en-US" altLang="zh-TW" dirty="0"/>
              <a:t>it to 1 for running on GPU, 0 for CPU.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7986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27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8" y="912898"/>
            <a:ext cx="1248809" cy="157872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2" name="Picture 2" descr="https://i.imgur.com/wnUXRW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29" y="2286410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99" y="2286410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69" y="2286410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8" y="2286410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502" y="4360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47" y="4360566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92" y="4360566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38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smtClean="0"/>
              <a:t>Example 28</a:t>
            </a:r>
            <a:endParaRPr lang="en-US" altLang="zh-TW" sz="4400" dirty="0" smtClean="0"/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8" y="912898"/>
            <a:ext cx="1248809" cy="157872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03" y="2286410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48" y="2286410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93" y="2286410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8" y="2286410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48" y="4360566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65" y="4360566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82" y="4360566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000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77764" y="140815"/>
            <a:ext cx="4645072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References</a:t>
            </a:r>
            <a:endParaRPr lang="zh-TW" altLang="en-US" sz="4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112</a:t>
            </a:fld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350500"/>
            <a:ext cx="122539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https://</a:t>
            </a:r>
            <a:r>
              <a:rPr lang="en-US" altLang="zh-TW" dirty="0" smtClean="0"/>
              <a:t>arxiv.org/pdf/1603.08155.pdf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https</a:t>
            </a:r>
            <a:r>
              <a:rPr lang="en-US" altLang="zh-TW" dirty="0"/>
              <a:t>://</a:t>
            </a:r>
            <a:r>
              <a:rPr lang="en-US" altLang="zh-TW" dirty="0" smtClean="0"/>
              <a:t>upload.wikimedia.org/wikipedia/zh/3/34/Lenna.jpg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http://1.bp.blogspot.com/-</a:t>
            </a:r>
            <a:r>
              <a:rPr lang="en-US" altLang="zh-TW" dirty="0" smtClean="0"/>
              <a:t>qjEiZMIFSPM/Uq09aPXKLPI/AAAAAAAAALw/CNom8SFrINQ/s1600/avril_lavigne_goodbye_lullaby-wallpaper-3554x1999.jpg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https://cdn.pixabay.com/photo/2014/02/17/10/20/statue-of-liberty-267948__</a:t>
            </a:r>
            <a:r>
              <a:rPr lang="en-US" altLang="zh-TW" dirty="0" smtClean="0"/>
              <a:t>480.jpg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</a:t>
            </a:r>
            <a:r>
              <a:rPr lang="en-US" altLang="zh-TW" dirty="0" smtClean="0"/>
              <a:t>paulryan.com.au/wp-content/uploads/2015/01/high-resolution-wallpapers-25.jpg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https://www.easypeasyandfun.com/wp-content/uploads/2018/06/Acrylic-Painting-for-Beginners.jpg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https://www.greenorc.com/2019/12/easy-acrylic-abstract-painting-ideas</a:t>
            </a:r>
            <a:r>
              <a:rPr lang="en-US" altLang="zh-TW" dirty="0" smtClean="0"/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https://www.istockphoto.com/vector/abstract-marble-swirls-background-gm1153304885-313186472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030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3612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34505"/>
          <a:ext cx="121920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320524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argparse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sys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time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torch.optim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Adam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torch.utils.data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DataLoader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datasets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transforms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torch.onnx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transformer_net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Vgg16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801935"/>
            <a:ext cx="1919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Import </a:t>
            </a:r>
            <a:r>
              <a:rPr lang="en-US" altLang="zh-TW" sz="2000" dirty="0" smtClean="0">
                <a:solidFill>
                  <a:srgbClr val="202124"/>
                </a:solidFill>
              </a:rPr>
              <a:t>modules.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06878" y="1034395"/>
            <a:ext cx="17782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neural_style.py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556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035826"/>
          <a:ext cx="1219200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83144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check_paths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try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os.path.exists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args.save_model_dir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os.makedirs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args.save_model_dir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os.path.exists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os.makedirs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except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OSError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sys.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exit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560260"/>
            <a:ext cx="2439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Check paths function.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017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07160"/>
          <a:ext cx="121920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936224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train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CUDA or CPU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to train the model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args.cuda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r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andom seed.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np.random.seed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args.seed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torch.manual_seed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args.seed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transform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transforms.Compose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 and crop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transforms.Resize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args.image_size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transforms.CenterCrop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args.image_size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Change the image representation from array to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float32.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transforms.ToTensor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transforms.Lambda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lambda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x.mul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007050"/>
            <a:ext cx="3585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Function of training model. (1/8)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79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07160"/>
          <a:ext cx="12192000" cy="448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936224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 train dataset.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train_dataset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datasets.ImageFolder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args.dataset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transform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train_loader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DataLoader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train_dataset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args.batch_size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 Transform Network. 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transformer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 loss function.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optimizer = Adam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transformer.parameters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args.lr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mse_loss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torch.nn.MSELoss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VGG16 architecture as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Loss Network.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Vgg16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requires_grad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style_transform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transforms.Compose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transforms.ToTensor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transforms.Lambda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lambda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x.mul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1007050"/>
            <a:ext cx="3585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Function of training model. (2/8)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01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07160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Import the style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style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utils.load_image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size=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Transfer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feature of style image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style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style_transform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style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style.repeat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args.batch_size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Calculate style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loss of style image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features_style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utils.normalize_batch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gram_style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utils.gram_matrix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features_style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007050"/>
            <a:ext cx="3585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Function of training model. (3/8)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8278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07160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Training for optimize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e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args.epochs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transformer.train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count 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007050"/>
            <a:ext cx="3585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Function of training model. (4/8)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0011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Extract features from content image.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enumerate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train_loader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n_batch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len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count +=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n_batch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optimizer.zero_grad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       </a:t>
                      </a:r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Construct</a:t>
                      </a:r>
                      <a:r>
                        <a:rPr lang="en-US" altLang="zh-TW" sz="1600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network on CPU or GPU</a:t>
                      </a:r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x = x.to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y = transformer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  # Normalize layer.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y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utils.normalize_batch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x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utils.normalize_batch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  # Extract image features.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features_y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features_x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  # Calculate content</a:t>
                      </a:r>
                      <a:r>
                        <a:rPr lang="en-US" altLang="zh-TW" sz="1600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loss and content weight of content image</a:t>
                      </a:r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args.content_weight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mse_loss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features_y.relu2_2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features_x.relu2_2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765750"/>
            <a:ext cx="3585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Function of training model. (5/8)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136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Training for optimize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ft_y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zip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gram_style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utils.gram_matrix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ft_y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mse_loss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[: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n_batch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:])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args.style_weight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total_loss.backward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optimizer.step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content_loss.item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style_loss.item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765750"/>
            <a:ext cx="3585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Function of training model. (6/8)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645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4692" y="0"/>
            <a:ext cx="1854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latin typeface="+mj-lt"/>
                <a:ea typeface="標楷體" panose="03000509000000000000" pitchFamily="65" charset="-120"/>
              </a:rPr>
              <a:t>Outline</a:t>
            </a:r>
            <a:endParaRPr lang="zh-TW" altLang="en-US" sz="4400" b="1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30261"/>
            <a:ext cx="11793893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 err="1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400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 Li’s Model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Introduction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Build Environment</a:t>
            </a:r>
            <a:r>
              <a:rPr lang="en-US" altLang="zh-TW" sz="2000" i="1" dirty="0">
                <a:solidFill>
                  <a:schemeClr val="accent1">
                    <a:lumMod val="75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Code</a:t>
            </a:r>
            <a:endParaRPr lang="en-US" altLang="zh-TW" sz="4000" dirty="0" smtClean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endParaRPr lang="en-US" altLang="zh-TW" sz="2000" dirty="0" smtClean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Introduction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Build Environment </a:t>
            </a:r>
            <a:endParaRPr lang="en-US" altLang="zh-TW" sz="2000" dirty="0" smtClean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r>
              <a:rPr lang="en-US" altLang="zh-TW" sz="2000" i="1" dirty="0" smtClean="0">
                <a:solidFill>
                  <a:schemeClr val="accent1">
                    <a:lumMod val="75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i="1" dirty="0" smtClean="0">
              <a:solidFill>
                <a:schemeClr val="accent1">
                  <a:lumMod val="75000"/>
                </a:schemeClr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Evaluation</a:t>
            </a:r>
            <a:endParaRPr lang="en-US" altLang="zh-TW" sz="400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Examples</a:t>
            </a:r>
            <a:endParaRPr lang="en-US" altLang="zh-TW" sz="4000" i="1" dirty="0" smtClean="0">
              <a:solidFill>
                <a:schemeClr val="accent1">
                  <a:lumMod val="75000"/>
                </a:schemeClr>
              </a:solidFill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252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%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args.log_interval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mesg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"{}\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tEpoch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{}:\t[{}/{}]\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tcontent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 {:.6f}\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tstyle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 {:.6f}\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ttotal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 {:.6f}"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format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time.ctime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e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count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len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train_dataset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mesg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765750"/>
            <a:ext cx="3585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Function of training model. (7/8)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0" y="4252912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%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args.checkpoint_interval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ckpt_model_filename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ckpt_epoch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_"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_"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".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pth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ckpt_model_path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ckpt_model_filename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torch.save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transformer.state_dict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ckpt_model_path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transformer.to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.train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30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13510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save_model_filename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"epoch_"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args.epochs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time.ctime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.replace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 '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'_'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args.content_weight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args.style_weight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".model"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save_model_path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args.save_model_dir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save_model_filename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torch.save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transformer.state_dict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save_model_path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"\</a:t>
                      </a:r>
                      <a:r>
                        <a:rPr lang="en-US" altLang="zh-TW" sz="18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nDone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, trained model saved at"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save_model_path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765750"/>
            <a:ext cx="3585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Function of training model. (8/8)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796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13510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stylize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zh-TW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AA94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# Use CUDA or CPU to stylize the image.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torch.device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args.cuda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 the content image.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utils.load_image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args.content_image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scale=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args.content_scale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content_transform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transforms.Compose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transforms.ToTensor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transforms.Lambda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lambda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x.mul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 the content image to the Network.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content_transform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content_image.unsqueeze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765750"/>
            <a:ext cx="295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Function of stylize image. 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512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64960"/>
          <a:ext cx="12192000" cy="545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main_arg_parser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argparse.ArgumentParser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description=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"parser for fast-neural-style"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subparsers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main_arg_parser.add_subparsers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title=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"subcommands"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dest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"subcommand"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subparsers.add_parser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"train"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"parser for training arguments"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"--epochs"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"number of training epochs, default is 2"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"--batch-size"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"batch size for training, default is 4"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"--dataset"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training dataset, the path should point to a folder "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"containing another folder with all the training images"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"--style-image"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"images/style-images/mosaic.jpg"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style-image"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"--save-model-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folder where trained model will be saved."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"--checkpoint-model-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folder where checkpoints of trained models will be saved"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664850"/>
            <a:ext cx="2674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Argument </a:t>
            </a:r>
            <a:r>
              <a:rPr lang="en-US" altLang="zh-TW" sz="2000" dirty="0" smtClean="0">
                <a:solidFill>
                  <a:srgbClr val="202124"/>
                </a:solidFill>
              </a:rPr>
              <a:t>Parsers. (1/4)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671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64960"/>
          <a:ext cx="12192000" cy="521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"--image-size"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"size of training images, default is 256 X 256"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"--style-size"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"size of style-image, default is the original size of style 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"set it to 1 for running on GPU, 0 for CPU"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"--seed"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"random seed for training"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"--content-weight"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1e5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"weight for content-loss, default is 1e5"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"--style-weight"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1e10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"weight for style-loss, default is 1e10"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lr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1e-3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"learning rate, default is 1e-3"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"--log-interval"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500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"number of images after which the training loss is logged, default is 500"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"--checkpoint-interval"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2000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"number of batches after which a checkpoint of the trained model will be created"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664850"/>
            <a:ext cx="2674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Argument </a:t>
            </a:r>
            <a:r>
              <a:rPr lang="en-US" altLang="zh-TW" sz="2000" dirty="0" smtClean="0">
                <a:solidFill>
                  <a:srgbClr val="202124"/>
                </a:solidFill>
              </a:rPr>
              <a:t>Parsers. (2/4)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12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423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baseline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subparsers.add_parser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"parser for evaluation/stylizing arguments"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"--content-image"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content image you want to stylize"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"--content-scale"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"factor for scaling down the content 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"--output-image"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for saving the output 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"--model"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"saved model to be used for stylizing the image. If file ends in .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pth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- 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PyTorch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path is used, if in .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onnx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- Caffe2 path"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"set it to 1 for running on GPU, 0 for CPU"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export_onnx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"export ONNX model to a given file"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765750"/>
            <a:ext cx="2674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Argument </a:t>
            </a:r>
            <a:r>
              <a:rPr lang="en-US" altLang="zh-TW" sz="2000" dirty="0" smtClean="0">
                <a:solidFill>
                  <a:srgbClr val="202124"/>
                </a:solidFill>
              </a:rPr>
              <a:t>Parsers. (3/4)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8853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448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main_arg_parser.parse_args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args.subcommand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"ERROR: specify either train or 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sys.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exit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args.cuda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torch.cuda.is_available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"ERROR: 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is not available, try running on CPU"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sys.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exit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args.subcommand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"train"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check_paths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train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stylize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"__main__"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main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765750"/>
            <a:ext cx="2674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Argument </a:t>
            </a:r>
            <a:r>
              <a:rPr lang="en-US" altLang="zh-TW" sz="2000" dirty="0" smtClean="0">
                <a:solidFill>
                  <a:srgbClr val="202124"/>
                </a:solidFill>
              </a:rPr>
              <a:t>Parsers. (4/4)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9116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76811"/>
          <a:ext cx="12192000" cy="563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568566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collections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namedtuple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models</a:t>
                      </a: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4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Vgg16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4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4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4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4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requires_grad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4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Vgg16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models.vgg16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pretrained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4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.features</a:t>
                      </a: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rgbClr val="66A24C"/>
                          </a:solidFill>
                          <a:effectLst/>
                          <a:latin typeface="Courier New" panose="02070309020205020404" pitchFamily="49" charset="0"/>
                        </a:rPr>
                        <a:t># Build sequential modules.</a:t>
                      </a: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.slice1 =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.slice2 =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.slice3 =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.slice4 =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.slice1.add_module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.slice2.add_module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.slice3.add_module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23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.slice4.add_module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requires_grad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param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.parameters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param.requires_grad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4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664850"/>
            <a:ext cx="2875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VGG16 architecture. (1/2)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69857" y="864905"/>
            <a:ext cx="852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vgg.py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</p:spTree>
    <p:extLst>
      <p:ext uri="{BB962C8B-B14F-4D97-AF65-F5344CB8AC3E}">
        <p14:creationId xmlns:p14="http://schemas.microsoft.com/office/powerpoint/2010/main" val="371924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76811"/>
          <a:ext cx="12192000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702059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h_relu1_2 = h</a:t>
                      </a: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h_relu2_2 = h</a:t>
                      </a: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.slice3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h_relu3_3 = h</a:t>
                      </a: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.slice4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h_relu4_3 = h</a:t>
                      </a: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vgg_outputs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namedtuple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VggOutputs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'relu1_2'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'relu2_2'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'relu3_3'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'relu4_3'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vgg_outputs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h_relu1_2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h_relu2_2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h_relu3_3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h_relu4_3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664850"/>
            <a:ext cx="2875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VGG16 architecture.</a:t>
            </a:r>
            <a:r>
              <a:rPr lang="zh-TW" altLang="en-US" sz="2000" dirty="0" smtClean="0">
                <a:solidFill>
                  <a:srgbClr val="202124"/>
                </a:solidFill>
              </a:rPr>
              <a:t> </a:t>
            </a:r>
            <a:r>
              <a:rPr lang="en-US" altLang="zh-TW" sz="2000" dirty="0" smtClean="0">
                <a:solidFill>
                  <a:srgbClr val="202124"/>
                </a:solidFill>
              </a:rPr>
              <a:t>(2/2)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69857" y="864905"/>
            <a:ext cx="852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vgg.py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</p:spTree>
    <p:extLst>
      <p:ext uri="{BB962C8B-B14F-4D97-AF65-F5344CB8AC3E}">
        <p14:creationId xmlns:p14="http://schemas.microsoft.com/office/powerpoint/2010/main" val="246362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76811"/>
          <a:ext cx="12192000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833276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PIL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 of load image.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scale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open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.convert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'RGB'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size </a:t>
                      </a:r>
                      <a:r>
                        <a:rPr lang="en-US" altLang="zh-TW" sz="18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img.resize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Image.ANTIALIAS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elif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scale </a:t>
                      </a:r>
                      <a:r>
                        <a:rPr lang="en-US" altLang="zh-TW" sz="18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img.resize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scale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scale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Image.ANTIALIAS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 of save image.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save_image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data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data.clone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.clamp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img.transpose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astype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"uint8"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Image.fromarray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img.save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15122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utils.py</a:t>
            </a:r>
            <a:r>
              <a:rPr lang="zh-TW" altLang="en-US" sz="2000" dirty="0" smtClean="0">
                <a:solidFill>
                  <a:srgbClr val="202124"/>
                </a:solidFill>
              </a:rPr>
              <a:t> </a:t>
            </a:r>
            <a:r>
              <a:rPr lang="en-US" altLang="zh-TW" sz="2000" dirty="0" smtClean="0">
                <a:solidFill>
                  <a:srgbClr val="202124"/>
                </a:solidFill>
              </a:rPr>
              <a:t>(1/2)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</p:spTree>
    <p:extLst>
      <p:ext uri="{BB962C8B-B14F-4D97-AF65-F5344CB8AC3E}">
        <p14:creationId xmlns:p14="http://schemas.microsoft.com/office/powerpoint/2010/main" val="44893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304801" y="3903190"/>
            <a:ext cx="89916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 err="1" smtClean="0"/>
              <a:t>Fei-Fei</a:t>
            </a:r>
            <a:r>
              <a:rPr lang="en-US" altLang="zh-TW" sz="5400" b="1" dirty="0" smtClean="0"/>
              <a:t> Li’s Model</a:t>
            </a:r>
          </a:p>
          <a:p>
            <a:endParaRPr lang="en-US" altLang="zh-TW" sz="5400" b="1" dirty="0"/>
          </a:p>
          <a:p>
            <a:r>
              <a:rPr lang="en-US" altLang="zh-TW" sz="4800" dirty="0"/>
              <a:t>Perceptual Losses for Real-Time Style Transfer and Super-Resolution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3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76811"/>
          <a:ext cx="12192000" cy="4968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86521">
                <a:tc>
                  <a:txBody>
                    <a:bodyPr/>
                    <a:lstStyle/>
                    <a:p>
                      <a:r>
                        <a:rPr lang="en-US" altLang="zh-TW" sz="20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Gram matrix function.</a:t>
                      </a:r>
                      <a:r>
                        <a:rPr lang="en-US" altLang="zh-TW" sz="20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2000" b="1" dirty="0" smtClean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gram_matrix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y.size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features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y.view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w * h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features_t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features.transpose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gram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features.bmm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features_t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h * 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gram</a:t>
                      </a: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0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normalize_batch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batch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Normalize </a:t>
                      </a:r>
                      <a:r>
                        <a:rPr lang="en-US" altLang="zh-TW" sz="2000" b="1" dirty="0" smtClean="0">
                          <a:solidFill>
                            <a:srgbClr val="66A24C"/>
                          </a:solidFill>
                          <a:effectLst/>
                          <a:latin typeface="Courier New" panose="02070309020205020404" pitchFamily="49" charset="0"/>
                        </a:rPr>
                        <a:t>using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imagenet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mean and std.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mean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batch.new_tensor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0.485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0.456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0.406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.view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-1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std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batch.new_tensor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0.229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0.224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0.225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.view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-1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batch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batch.div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 - mean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std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15122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utils.py</a:t>
            </a:r>
            <a:r>
              <a:rPr lang="zh-TW" altLang="en-US" sz="2000" dirty="0" smtClean="0">
                <a:solidFill>
                  <a:srgbClr val="202124"/>
                </a:solidFill>
              </a:rPr>
              <a:t> </a:t>
            </a:r>
            <a:r>
              <a:rPr lang="en-US" altLang="zh-TW" sz="2000" dirty="0" smtClean="0">
                <a:solidFill>
                  <a:srgbClr val="202124"/>
                </a:solidFill>
              </a:rPr>
              <a:t>(2/2)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</p:spTree>
    <p:extLst>
      <p:ext uri="{BB962C8B-B14F-4D97-AF65-F5344CB8AC3E}">
        <p14:creationId xmlns:p14="http://schemas.microsoft.com/office/powerpoint/2010/main" val="758952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6199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endParaRPr lang="en-US" altLang="zh-TW" sz="18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style transfer network.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Initial convolution layers.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residual layers.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984766" y="676646"/>
            <a:ext cx="2222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transformer_net.py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95573"/>
            <a:ext cx="3195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202124"/>
                </a:solidFill>
              </a:rPr>
              <a:t>Image Transform Network. (1/5)</a:t>
            </a:r>
            <a:endParaRPr lang="en-US" altLang="zh-TW" dirty="0">
              <a:solidFill>
                <a:srgbClr val="20212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</p:spTree>
    <p:extLst>
      <p:ext uri="{BB962C8B-B14F-4D97-AF65-F5344CB8AC3E}">
        <p14:creationId xmlns:p14="http://schemas.microsoft.com/office/powerpoint/2010/main" val="335141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984766" y="676646"/>
            <a:ext cx="2222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transformer_net.py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95573"/>
            <a:ext cx="3195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202124"/>
                </a:solidFill>
              </a:rPr>
              <a:t>Image Transform Network. (2/5)</a:t>
            </a:r>
            <a:endParaRPr lang="en-US" altLang="zh-TW" dirty="0">
              <a:solidFill>
                <a:srgbClr val="20212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0" y="1079518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20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435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26700">
                <a:tc>
                  <a:txBody>
                    <a:bodyPr/>
                    <a:lstStyle/>
                    <a:p>
                      <a:r>
                        <a:rPr lang="en-US" altLang="zh-TW" sz="20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convolution layers.</a:t>
                      </a:r>
                      <a:r>
                        <a:rPr lang="en-US" altLang="zh-TW" sz="20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2000" b="1" dirty="0" smtClean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0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0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stride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reflection padding</a:t>
                      </a:r>
                      <a:r>
                        <a:rPr lang="en-US" altLang="zh-TW" sz="2000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size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//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torch.nn.ReflectionPad2d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 = torch.nn.Conv2d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   </a:t>
                      </a:r>
                      <a:r>
                        <a:rPr lang="en-US" altLang="zh-TW" sz="20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20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495573"/>
            <a:ext cx="3195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202124"/>
                </a:solidFill>
              </a:rPr>
              <a:t>Image Transform Network. (3/5)</a:t>
            </a:r>
            <a:endParaRPr lang="en-US" altLang="zh-TW" dirty="0">
              <a:solidFill>
                <a:srgbClr val="20212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</p:spTree>
    <p:extLst>
      <p:ext uri="{BB962C8B-B14F-4D97-AF65-F5344CB8AC3E}">
        <p14:creationId xmlns:p14="http://schemas.microsoft.com/office/powerpoint/2010/main" val="1432651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627978">
                <a:tc>
                  <a:txBody>
                    <a:bodyPr/>
                    <a:lstStyle/>
                    <a:p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residual blocks.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1800" b="1" dirty="0" smtClean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sz="18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Construct network with convolution layers</a:t>
                      </a:r>
                      <a:r>
                        <a:rPr lang="en-US" altLang="zh-TW" sz="18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and normalize layers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8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   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residual = x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out + residual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495573"/>
            <a:ext cx="3195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202124"/>
                </a:solidFill>
              </a:rPr>
              <a:t>Image Transform Network. (4/5)</a:t>
            </a:r>
            <a:endParaRPr lang="en-US" altLang="zh-TW" dirty="0">
              <a:solidFill>
                <a:srgbClr val="20212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</p:spTree>
    <p:extLst>
      <p:ext uri="{BB962C8B-B14F-4D97-AF65-F5344CB8AC3E}">
        <p14:creationId xmlns:p14="http://schemas.microsoft.com/office/powerpoint/2010/main" val="1949979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4104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</a:t>
                      </a:r>
                      <a:r>
                        <a:rPr lang="en-US" altLang="zh-TW" sz="18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layers.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1800" b="1" dirty="0" smtClean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stride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.upsample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//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torch.nn.ReflectionPad2d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 = torch.nn.Conv2d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   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x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.upsample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torch.nn.functional.interpolate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mode=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'nearest'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scale_factor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.upsample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495573"/>
            <a:ext cx="3195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202124"/>
                </a:solidFill>
              </a:rPr>
              <a:t>Image Transform Network. (5/5)</a:t>
            </a:r>
            <a:endParaRPr lang="en-US" altLang="zh-TW" dirty="0">
              <a:solidFill>
                <a:srgbClr val="20212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-104591"/>
            <a:ext cx="3329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Code (Cont’d)</a:t>
            </a:r>
          </a:p>
        </p:txBody>
      </p:sp>
    </p:spTree>
    <p:extLst>
      <p:ext uri="{BB962C8B-B14F-4D97-AF65-F5344CB8AC3E}">
        <p14:creationId xmlns:p14="http://schemas.microsoft.com/office/powerpoint/2010/main" val="147955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單箭頭接點 48"/>
          <p:cNvCxnSpPr/>
          <p:nvPr/>
        </p:nvCxnSpPr>
        <p:spPr>
          <a:xfrm flipV="1">
            <a:off x="1895863" y="2243534"/>
            <a:ext cx="434496" cy="2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08" y="4111927"/>
            <a:ext cx="1617243" cy="1268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840" y="4058192"/>
            <a:ext cx="1518496" cy="152045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449" y="3863998"/>
            <a:ext cx="1896766" cy="1900606"/>
          </a:xfrm>
          <a:prstGeom prst="rect">
            <a:avLst/>
          </a:prstGeom>
        </p:spPr>
      </p:pic>
      <p:cxnSp>
        <p:nvCxnSpPr>
          <p:cNvPr id="18" name="直線單箭頭接點 17"/>
          <p:cNvCxnSpPr>
            <a:endCxn id="6" idx="0"/>
          </p:cNvCxnSpPr>
          <p:nvPr/>
        </p:nvCxnSpPr>
        <p:spPr>
          <a:xfrm flipH="1">
            <a:off x="3234230" y="3007977"/>
            <a:ext cx="229757" cy="110395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322844"/>
            <a:ext cx="4893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Source:  </a:t>
            </a:r>
            <a:r>
              <a:rPr lang="zh-TW" altLang="en-US" sz="1600" dirty="0" smtClean="0"/>
              <a:t>http</a:t>
            </a:r>
            <a:r>
              <a:rPr lang="zh-TW" altLang="en-US" sz="1600" dirty="0"/>
              <a:t>://vision03.csail.mit.edu/cnn_art/index.html</a:t>
            </a:r>
          </a:p>
        </p:txBody>
      </p:sp>
      <p:cxnSp>
        <p:nvCxnSpPr>
          <p:cNvPr id="22" name="直線單箭頭接點 21"/>
          <p:cNvCxnSpPr>
            <a:endCxn id="7" idx="0"/>
          </p:cNvCxnSpPr>
          <p:nvPr/>
        </p:nvCxnSpPr>
        <p:spPr>
          <a:xfrm>
            <a:off x="4667788" y="3018211"/>
            <a:ext cx="1141300" cy="1039981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2" idx="0"/>
          </p:cNvCxnSpPr>
          <p:nvPr/>
        </p:nvCxnSpPr>
        <p:spPr>
          <a:xfrm>
            <a:off x="8316811" y="3018211"/>
            <a:ext cx="122021" cy="845787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368069" y="5556996"/>
            <a:ext cx="879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Texture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607676" y="5372330"/>
            <a:ext cx="127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Edge + blob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770493" y="5785073"/>
            <a:ext cx="132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Object Parts</a:t>
            </a:r>
            <a:endParaRPr lang="zh-TW" altLang="en-US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482350" y="-1572916"/>
            <a:ext cx="1428902" cy="7732883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0" y="6551360"/>
            <a:ext cx="13318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Source: </a:t>
            </a:r>
            <a:r>
              <a:rPr lang="en-US" altLang="zh-TW" sz="1600" dirty="0" smtClean="0"/>
              <a:t> </a:t>
            </a:r>
            <a:r>
              <a:rPr lang="zh-TW" altLang="en-US" sz="1600" dirty="0" smtClean="0"/>
              <a:t>https</a:t>
            </a:r>
            <a:r>
              <a:rPr lang="zh-TW" altLang="en-US" sz="1600" dirty="0"/>
              <a:t>://www.researchgate.net/figure/CNN-architectures-of-a-Inception-v3-b-Inception-v4-c-Inception-ResNet-v2-d_fig3_345313795</a:t>
            </a:r>
          </a:p>
        </p:txBody>
      </p:sp>
      <p:sp>
        <p:nvSpPr>
          <p:cNvPr id="47" name="矩形 46"/>
          <p:cNvSpPr/>
          <p:nvPr/>
        </p:nvSpPr>
        <p:spPr>
          <a:xfrm>
            <a:off x="0" y="-104591"/>
            <a:ext cx="54173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400" dirty="0"/>
              <a:t>Inception v3 Network</a:t>
            </a:r>
            <a:endParaRPr lang="zh-TW" altLang="en-US" sz="4400" dirty="0"/>
          </a:p>
        </p:txBody>
      </p:sp>
      <p:sp>
        <p:nvSpPr>
          <p:cNvPr id="48" name="矩形 47"/>
          <p:cNvSpPr/>
          <p:nvPr/>
        </p:nvSpPr>
        <p:spPr>
          <a:xfrm>
            <a:off x="590549" y="1654358"/>
            <a:ext cx="1379161" cy="11783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Datasets</a:t>
            </a:r>
            <a:endParaRPr lang="zh-TW" altLang="en-US" b="1" dirty="0"/>
          </a:p>
        </p:txBody>
      </p:sp>
      <p:cxnSp>
        <p:nvCxnSpPr>
          <p:cNvPr id="61" name="直線單箭頭接點 60"/>
          <p:cNvCxnSpPr/>
          <p:nvPr/>
        </p:nvCxnSpPr>
        <p:spPr>
          <a:xfrm flipV="1">
            <a:off x="10063243" y="2291160"/>
            <a:ext cx="434496" cy="2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497739" y="2106494"/>
            <a:ext cx="114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8541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線單箭頭接點 63"/>
          <p:cNvCxnSpPr>
            <a:endCxn id="12" idx="0"/>
          </p:cNvCxnSpPr>
          <p:nvPr/>
        </p:nvCxnSpPr>
        <p:spPr>
          <a:xfrm>
            <a:off x="9137644" y="5028421"/>
            <a:ext cx="0" cy="77865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4" idx="1"/>
          </p:cNvCxnSpPr>
          <p:nvPr/>
        </p:nvCxnSpPr>
        <p:spPr>
          <a:xfrm>
            <a:off x="2103052" y="6104690"/>
            <a:ext cx="6514475" cy="434223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160793" y="3643206"/>
            <a:ext cx="5445701" cy="2589385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4559298" y="4257675"/>
            <a:ext cx="796158" cy="955412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896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Introduction (Evaluation)</a:t>
            </a:r>
          </a:p>
        </p:txBody>
      </p:sp>
      <p:sp>
        <p:nvSpPr>
          <p:cNvPr id="2" name="矩形 1"/>
          <p:cNvSpPr/>
          <p:nvPr/>
        </p:nvSpPr>
        <p:spPr>
          <a:xfrm>
            <a:off x="5376608" y="3381752"/>
            <a:ext cx="1216241" cy="1178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Trained Transfer Network</a:t>
            </a:r>
            <a:endParaRPr lang="zh-TW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8617527" y="5807073"/>
            <a:ext cx="1040234" cy="9144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Loss</a:t>
            </a:r>
          </a:p>
          <a:p>
            <a:pPr algn="ctr"/>
            <a:r>
              <a:rPr lang="en-US" altLang="zh-TW" b="1" dirty="0" smtClean="0"/>
              <a:t>Network</a:t>
            </a:r>
            <a:endParaRPr lang="zh-TW" altLang="en-US" b="1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6592849" y="4026916"/>
            <a:ext cx="1508995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4" y="5154089"/>
            <a:ext cx="1734593" cy="130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74" y="2381602"/>
            <a:ext cx="1645314" cy="164531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844" y="3001925"/>
            <a:ext cx="2045119" cy="204511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31125" y="2041769"/>
            <a:ext cx="1564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53662" y="4843755"/>
            <a:ext cx="1267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3160793" y="3064182"/>
            <a:ext cx="2215815" cy="68145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103052" y="5213087"/>
            <a:ext cx="1261813" cy="629933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8382212" y="2653551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Output Image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3674055" y="732823"/>
            <a:ext cx="606351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Calculate </a:t>
            </a:r>
            <a:r>
              <a:rPr lang="en-US" altLang="zh-TW" sz="2000" dirty="0"/>
              <a:t>features for content </a:t>
            </a:r>
            <a:r>
              <a:rPr lang="en-US" altLang="zh-TW" sz="2000" dirty="0" smtClean="0"/>
              <a:t>image and style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Randomly generate new output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Calculate style loss and content loss of output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Use gradient </a:t>
            </a:r>
            <a:r>
              <a:rPr lang="en-US" altLang="zh-TW" sz="2000" dirty="0"/>
              <a:t>descent to </a:t>
            </a:r>
            <a:r>
              <a:rPr lang="en-US" altLang="zh-TW" sz="2000" dirty="0" smtClean="0"/>
              <a:t>optimize output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GOTO step 2.</a:t>
            </a:r>
            <a:endParaRPr lang="zh-TW" altLang="en-US" sz="2000" dirty="0"/>
          </a:p>
        </p:txBody>
      </p:sp>
      <p:sp>
        <p:nvSpPr>
          <p:cNvPr id="76" name="矩形 75"/>
          <p:cNvSpPr/>
          <p:nvPr/>
        </p:nvSpPr>
        <p:spPr>
          <a:xfrm>
            <a:off x="3370539" y="4560103"/>
            <a:ext cx="1197487" cy="1242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Trained Prediction Network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63739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506634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Build Environment </a:t>
            </a:r>
          </a:p>
          <a:p>
            <a:r>
              <a:rPr lang="en-US" altLang="zh-TW" sz="3600" dirty="0" smtClean="0"/>
              <a:t>(Windows Version)</a:t>
            </a:r>
          </a:p>
        </p:txBody>
      </p:sp>
    </p:spTree>
    <p:extLst>
      <p:ext uri="{BB962C8B-B14F-4D97-AF65-F5344CB8AC3E}">
        <p14:creationId xmlns:p14="http://schemas.microsoft.com/office/powerpoint/2010/main" val="2222277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137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Build Environment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887850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md log datasets\train</a:t>
                      </a:r>
                      <a:r>
                        <a:rPr lang="en-US" altLang="zh-TW" sz="18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datasets\</a:t>
                      </a:r>
                      <a:r>
                        <a:rPr lang="en-US" altLang="zh-TW" sz="1800" b="0" kern="1200" baseline="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datasets\style checkpoints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664850"/>
            <a:ext cx="2185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Python Version: 3.8.9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453721"/>
            <a:ext cx="4614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Create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log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datasets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checkpoints</a:t>
            </a:r>
            <a:r>
              <a:rPr lang="en-US" altLang="zh-TW" dirty="0" smtClean="0"/>
              <a:t> directory.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0" y="3316916"/>
          <a:ext cx="12192000" cy="30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40631">
                <a:tc>
                  <a:txBody>
                    <a:bodyPr/>
                    <a:lstStyle/>
                    <a:p>
                      <a:r>
                        <a:rPr lang="pt-BR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 -o </a:t>
                      </a:r>
                      <a:r>
                        <a:rPr lang="nb-NO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checkpoints\vgg_16_2016_08_28.tar.gz http://download.tensorflow.org/models/vgg_16_2016_08_28.tar.gz</a:t>
                      </a:r>
                      <a:endParaRPr lang="en-US" altLang="zh-TW" sz="1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2879991"/>
            <a:ext cx="387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smtClean="0"/>
              <a:t>VGG16 </a:t>
            </a:r>
            <a:r>
              <a:rPr lang="en-US" altLang="zh-TW" dirty="0"/>
              <a:t>Pre-trained Network.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/>
          </p:nvPr>
        </p:nvGraphicFramePr>
        <p:xfrm>
          <a:off x="0" y="4044092"/>
          <a:ext cx="12192000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5290">
                <a:tc>
                  <a:txBody>
                    <a:bodyPr/>
                    <a:lstStyle/>
                    <a:p>
                      <a:r>
                        <a:rPr lang="nb-NO" altLang="zh-TW" sz="12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 </a:t>
                      </a:r>
                      <a:r>
                        <a:rPr lang="nb-NO" altLang="zh-TW" sz="12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-L "https://docs.google.com/uc?export=download&amp;id=1H1X_dplTNwWXb2N_1Ji5HnqXKgj2cp2t" &gt; checkpoints\Inception_v3_224.tgz</a:t>
                      </a:r>
                      <a:endParaRPr lang="en-US" altLang="zh-TW" sz="12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0" y="3674760"/>
            <a:ext cx="441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smtClean="0"/>
              <a:t>Inception V3 Pre-trained Network.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2447555"/>
            <a:ext cx="6172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Download and Unpack Pre-trained Networks.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0" y="5233086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zxvf checkpoints\vgg_16_2016_08_28.tar.gz –C checkpoints\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0" y="4863754"/>
            <a:ext cx="362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Unpack VGG16 </a:t>
            </a:r>
            <a:r>
              <a:rPr lang="en-US" altLang="zh-TW" dirty="0"/>
              <a:t>Pre-trained Network.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0" y="5973640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zxvf checkpoints\</a:t>
                      </a:r>
                      <a:r>
                        <a:rPr lang="nb-NO" altLang="zh-TW" sz="18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Inception_v3_224.tgz</a:t>
                      </a:r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–C checkpoints\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5604308"/>
            <a:ext cx="415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Unpack Inception V3 </a:t>
            </a:r>
            <a:r>
              <a:rPr lang="en-US" altLang="zh-TW" dirty="0"/>
              <a:t>Pre-trained Network.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902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65" y="891563"/>
            <a:ext cx="8593197" cy="22774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408" y="3581449"/>
            <a:ext cx="8068310" cy="27211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43346" y="524728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Content Loss</a:t>
            </a:r>
          </a:p>
        </p:txBody>
      </p:sp>
      <p:sp>
        <p:nvSpPr>
          <p:cNvPr id="8" name="矩形 7"/>
          <p:cNvSpPr/>
          <p:nvPr/>
        </p:nvSpPr>
        <p:spPr>
          <a:xfrm>
            <a:off x="5338021" y="3192791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Style Loss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-104591"/>
            <a:ext cx="46346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Introduction (Train)</a:t>
            </a:r>
          </a:p>
        </p:txBody>
      </p:sp>
      <p:sp>
        <p:nvSpPr>
          <p:cNvPr id="4" name="矩形 3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Source: https</a:t>
            </a:r>
            <a:r>
              <a:rPr lang="en-US" altLang="zh-TW" sz="1400" dirty="0"/>
              <a:t>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42053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6160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Datasets </a:t>
            </a:r>
            <a:r>
              <a:rPr lang="en-US" altLang="zh-TW" sz="4400" dirty="0" smtClean="0"/>
              <a:t>Preprocessing </a:t>
            </a:r>
            <a:endParaRPr lang="en-US" altLang="zh-TW" sz="4400" dirty="0" smtClean="0"/>
          </a:p>
        </p:txBody>
      </p:sp>
      <p:sp>
        <p:nvSpPr>
          <p:cNvPr id="11" name="矩形 10"/>
          <p:cNvSpPr/>
          <p:nvPr/>
        </p:nvSpPr>
        <p:spPr>
          <a:xfrm>
            <a:off x="0" y="1347043"/>
            <a:ext cx="8062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ImageNet </a:t>
            </a:r>
            <a:r>
              <a:rPr lang="en-US" altLang="zh-TW" dirty="0"/>
              <a:t>Large Scale Visual Recognition </a:t>
            </a:r>
            <a:r>
              <a:rPr lang="en-US" altLang="zh-TW" dirty="0" smtClean="0"/>
              <a:t>Challenge 2012 (ILSVRC2012) train dataset.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2129302"/>
            <a:ext cx="854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ImageNet </a:t>
            </a:r>
            <a:r>
              <a:rPr lang="en-US" altLang="zh-TW" dirty="0"/>
              <a:t>Large Scale Visual Recognition </a:t>
            </a:r>
            <a:r>
              <a:rPr lang="en-US" altLang="zh-TW" dirty="0" smtClean="0"/>
              <a:t>Challenge 2012 (ILSVRC2012) validation dataset.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929250"/>
            <a:ext cx="3025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Download Datasets.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0" y="4405470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18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datasets\ILSVRC2012_img_train.tar –C datasets\train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499953"/>
              </p:ext>
            </p:extLst>
          </p:nvPr>
        </p:nvGraphicFramePr>
        <p:xfrm>
          <a:off x="0" y="5973640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18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ILSVRC2012_img_val.tar –C datasets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0" y="3893275"/>
            <a:ext cx="268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Unpack Datasets.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623019"/>
              </p:ext>
            </p:extLst>
          </p:nvPr>
        </p:nvGraphicFramePr>
        <p:xfrm>
          <a:off x="0" y="4889240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cd train</a:t>
                      </a:r>
                    </a:p>
                    <a:p>
                      <a:r>
                        <a:rPr lang="pt-BR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for %g in (*.tar) do tar xvf %g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2915515"/>
            <a:ext cx="153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Style datasets.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0" y="1716375"/>
          <a:ext cx="12192000" cy="320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40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TW" sz="15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 -o </a:t>
                      </a:r>
                      <a:r>
                        <a:rPr lang="nb-NO" altLang="zh-TW" sz="15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datasets\ILSVRC2012_img_train.tar https://image-net.org/data/ILSVRC/2012/ILSVRC2012_img_train.tar</a:t>
                      </a:r>
                      <a:endParaRPr lang="en-US" altLang="zh-TW" sz="15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0" y="2459409"/>
          <a:ext cx="12192000" cy="320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40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TW" sz="15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 -o </a:t>
                      </a:r>
                      <a:r>
                        <a:rPr lang="nb-NO" altLang="zh-TW" sz="15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datasets\ILSVRC2012_img_val.tar</a:t>
                      </a:r>
                      <a:r>
                        <a:rPr lang="en-US" altLang="zh-TW" sz="15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15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https://image-net.org/data/ILSVRC/2012/ILSVRC2012_img_val.tar</a:t>
                      </a:r>
                      <a:endParaRPr lang="en-US" altLang="zh-TW" sz="15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/>
          </p:nvPr>
        </p:nvGraphicFramePr>
        <p:xfrm>
          <a:off x="0" y="3248747"/>
          <a:ext cx="12192000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5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TW" sz="12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 </a:t>
                      </a:r>
                      <a:r>
                        <a:rPr lang="nb-NO" altLang="zh-TW" sz="12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-L "https://docs.google.com/uc?export=download&amp;id=1bK37Qx8jp2ax_ZPTGpc4iZvlb7tytwwa" &gt; datasets/style/dtd_cobwebbed.tfrecord</a:t>
                      </a:r>
                      <a:endParaRPr lang="en-US" altLang="zh-TW" sz="1200" b="0" kern="1200" dirty="0" smtClean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916025" y="3624127"/>
            <a:ext cx="833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855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929250"/>
            <a:ext cx="63123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After unpack all the datasets: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Should have 1,279,891 </a:t>
            </a:r>
            <a:r>
              <a:rPr lang="en-US" altLang="zh-TW" sz="2400" dirty="0"/>
              <a:t>files in the </a:t>
            </a:r>
            <a:r>
              <a:rPr lang="en-US" altLang="zh-TW" sz="2400" dirty="0" smtClean="0">
                <a:solidFill>
                  <a:srgbClr val="00B0F0"/>
                </a:solidFill>
              </a:rPr>
              <a:t>train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folder. 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Should have 50,000 files in the </a:t>
            </a:r>
            <a:r>
              <a:rPr lang="en-US" altLang="zh-TW" sz="2400" dirty="0" err="1" smtClean="0">
                <a:solidFill>
                  <a:srgbClr val="00B0F0"/>
                </a:solidFill>
              </a:rPr>
              <a:t>val</a:t>
            </a:r>
            <a:r>
              <a:rPr lang="en-US" altLang="zh-TW" sz="2400" dirty="0" smtClean="0"/>
              <a:t> folder. 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-104591"/>
            <a:ext cx="90591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/>
              <a:t>Datasets Preprocessing </a:t>
            </a:r>
            <a:r>
              <a:rPr lang="en-US" altLang="zh-TW" sz="4400" dirty="0" smtClean="0"/>
              <a:t>(</a:t>
            </a:r>
            <a:r>
              <a:rPr lang="en-US" altLang="zh-TW" sz="4400" dirty="0" smtClean="0"/>
              <a:t>Cont’d)</a:t>
            </a:r>
          </a:p>
        </p:txBody>
      </p:sp>
    </p:spTree>
    <p:extLst>
      <p:ext uri="{BB962C8B-B14F-4D97-AF65-F5344CB8AC3E}">
        <p14:creationId xmlns:p14="http://schemas.microsoft.com/office/powerpoint/2010/main" val="1064727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660749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102266" y="2660260"/>
            <a:ext cx="1938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r</a:t>
            </a:r>
            <a:r>
              <a:rPr lang="en-US" altLang="zh-TW" sz="2000" dirty="0" smtClean="0">
                <a:solidFill>
                  <a:srgbClr val="202124"/>
                </a:solidFill>
              </a:rPr>
              <a:t>equirements.txt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1646547" y="3060370"/>
          <a:ext cx="8898903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8903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 @ https://download.pytorch.org/whl/cu102/torchvision-0.10.0%2Bcu102-cp37-cp37m-linux_x86_64.whl </a:t>
                      </a:r>
                      <a:b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 @ file:///tensorflow-2.5.0-cp37-cp37m-linux_x86_64.whl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magenta==</a:t>
                      </a:r>
                      <a:r>
                        <a:rPr lang="en-US" altLang="zh-TW" sz="1400" b="0" dirty="0" smtClean="0">
                          <a:latin typeface="+mj-lt"/>
                        </a:rPr>
                        <a:t>2.1.3</a:t>
                      </a:r>
                    </a:p>
                    <a:p>
                      <a:r>
                        <a:rPr lang="en-US" altLang="zh-TW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numba</a:t>
                      </a:r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==0.48.0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-104591"/>
            <a:ext cx="4918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Install </a:t>
            </a:r>
            <a:r>
              <a:rPr lang="en-US" altLang="zh-TW" sz="4400" dirty="0" smtClean="0">
                <a:solidFill>
                  <a:srgbClr val="202124"/>
                </a:solidFill>
              </a:rPr>
              <a:t>Requirements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48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0" y="2124290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clone https://github</a:t>
                      </a:r>
                      <a:r>
                        <a:rPr lang="en-US" altLang="zh-TW" b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com/tensorflow/models</a:t>
                      </a:r>
                      <a:r>
                        <a:rPr lang="en-US" altLang="zh-TW" b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endParaRPr lang="en-US" altLang="zh-TW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1754958"/>
            <a:ext cx="572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Clone 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 models repository to install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dirty="0" smtClean="0"/>
              <a:t> module. 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0" y="3269315"/>
          <a:ext cx="121920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29427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0" y="2883032"/>
            <a:ext cx="3441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Change directory to folder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en-US" altLang="zh-TW" dirty="0" smtClean="0"/>
              <a:t>.</a:t>
            </a:r>
            <a:endParaRPr lang="en-US" altLang="zh-TW" sz="2000" i="0" dirty="0"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-104591"/>
            <a:ext cx="82901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Preprocess ImageNet </a:t>
            </a:r>
            <a:r>
              <a:rPr lang="en-US" altLang="zh-TW" sz="4400" dirty="0" smtClean="0"/>
              <a:t>Dataset </a:t>
            </a:r>
            <a:r>
              <a:rPr lang="en-US" altLang="zh-TW" sz="4400" dirty="0"/>
              <a:t>(1/5)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34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1772239" y="2027909"/>
          <a:ext cx="9012025" cy="457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12025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570854"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diff --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git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a/research/slim/datasets/build_imagenet_data.py b/research/slim/datasets/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build_imagenet_data.pyindex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572bcd3..1669a49 100644--- a/research/slim/datasets/build_imagenet_data.py+++ b/research/slim/datasets/build_imagenet_data.py@@ -203,9 +203,9 @@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def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convert_to_example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image_buffer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label,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synset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human,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bbox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    [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l.append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(point) for l, point in zip([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xmin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ymin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xmax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ymax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], b)]     #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pylint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: enable=expression-not-assigned -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colorspace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= 'RGB'+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colorspace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=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b'RGB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   channels = 3-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image_format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= 'JPEG'+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image_format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=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b'JPEG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    example =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tf.train.Example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(features=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tf.train.Features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(feature={       'image/height': _int64_feature(height),@@ -213,15 +213,15 @@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def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convert_to_example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image_buffer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label,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synset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human,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bbox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      'image/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colorspace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bytes_feature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colorspace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),       'image/channels': _int64_feature(channels),       'image/class/label': _int64_feature(label),-      'image/class/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synset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bytes_feature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synset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),-      'image/class/text':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bytes_feature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(human),+      'image/class/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synset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bytes_feature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synset.encode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()),+      'image/class/text':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bytes_feature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human.encode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()),       'image/object/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bbox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xmin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float_feature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xmin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),       'image/object/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bbox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xmax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float_feature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xmax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),       'image/object/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bbox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ymin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float_feature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ymin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),       'image/object/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bbox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ymax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float_feature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ymax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),       'image/object/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bbox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/label': _int64_feature([label] *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len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xmin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)),       'image/format':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bytes_feature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image_format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),-      'image/filename':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bytes_feature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os.path.basename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(filename)),+      'image/filename':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bytes_feature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os.path.basename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(filename).encode()),       'image/encoded':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bytes_feature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image_buffer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)}))   return example @@ -314,7 +314,7 @@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def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process_image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(filename, coder):     width: integer, image width in pixels.   """   # Read the image file.-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image_data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=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tf.gfile.GFile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(filename, 'r').read()+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image_data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=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tf.gfile.GFile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(filename, '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rb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').read()    # Clean the dirty data.   if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is_png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(filename):@@ -525,7 +525,7 @@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def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_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find_image_files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data_dir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labels_file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):   # Shuffle the ordering of all image files in order to guarantee   # random ordering of the images with respect to label in the   # saved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TFRecord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files. Make the randomization repeatable.-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shuffled_index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= range(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len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(filenames))+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shuffled_index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 = list(range(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len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(filenames))) 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random.seed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(12345)   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random.shuffle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shuffled_index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+mj-lt"/>
                        </a:rPr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4636" y="1138191"/>
            <a:ext cx="3461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Create file patch.txt</a:t>
            </a:r>
            <a:endParaRPr lang="en-US" altLang="zh-TW" sz="3600" i="0" dirty="0">
              <a:effectLst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46591" y="1670489"/>
            <a:ext cx="1015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patch.txt</a:t>
            </a:r>
            <a:endParaRPr lang="en-US" altLang="zh-TW" sz="2000" i="0" dirty="0"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-104591"/>
            <a:ext cx="82901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Preprocess ImageNet </a:t>
            </a:r>
            <a:r>
              <a:rPr lang="en-US" altLang="zh-TW" sz="4400" dirty="0" smtClean="0"/>
              <a:t>Dataset (2/5</a:t>
            </a:r>
            <a:r>
              <a:rPr lang="en-US" altLang="zh-TW" sz="4400" dirty="0"/>
              <a:t>)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390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0" y="1882335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apply patch.txt</a:t>
                      </a:r>
                      <a:endParaRPr lang="en-US" altLang="zh-TW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1513003"/>
            <a:ext cx="1889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Apply the patch.</a:t>
            </a:r>
            <a:endParaRPr lang="en-US" altLang="zh-TW" sz="24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95360"/>
              </p:ext>
            </p:extLst>
          </p:nvPr>
        </p:nvGraphicFramePr>
        <p:xfrm>
          <a:off x="0" y="3733526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models\research\slim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0" y="3364194"/>
            <a:ext cx="346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Change directory to folder 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000" dirty="0" smtClean="0"/>
              <a:t>.</a:t>
            </a:r>
            <a:endParaRPr lang="en-US" altLang="zh-TW" sz="2400" i="0" dirty="0">
              <a:effectLst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0" y="4835781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b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build</a:t>
                      </a:r>
                    </a:p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b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install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4466449"/>
            <a:ext cx="2208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Install 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000" dirty="0" smtClean="0"/>
              <a:t> module.</a:t>
            </a:r>
            <a:endParaRPr lang="en-US" altLang="zh-TW" sz="24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-104591"/>
            <a:ext cx="82901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Preprocess ImageNet </a:t>
            </a:r>
            <a:r>
              <a:rPr lang="en-US" altLang="zh-TW" sz="4400" dirty="0" smtClean="0"/>
              <a:t>Dataset (3/5</a:t>
            </a:r>
            <a:r>
              <a:rPr lang="en-US" altLang="zh-TW" sz="4400" dirty="0"/>
              <a:t>)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0" y="2287585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0" y="1918253"/>
            <a:ext cx="401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Change directory to folder slim/datasets.</a:t>
            </a:r>
            <a:endParaRPr lang="en-US" altLang="zh-TW" sz="2000" i="0" dirty="0">
              <a:effectLst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0" y="5544944"/>
          <a:ext cx="12192000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preprocess_imagenet_validation_data.py &lt;VALIDATION_DATASET_DIRECTORY&gt; imagenet_2012_validation_synset_labels.txt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5175612"/>
            <a:ext cx="3078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Preprocess validation datasets.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590005"/>
              </p:ext>
            </p:extLst>
          </p:nvPr>
        </p:nvGraphicFramePr>
        <p:xfrm>
          <a:off x="0" y="3512647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 https://repository.prace-ri.eu/git/Data-Analytics/Benchmarks/-/raw/bfea8c2c69078a98c35a6e774809e7d9cc807874/ImageNetUseCaseV2/Dataset/Metadata/imagenet_2012_bounding_boxes.csv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0" y="3143315"/>
            <a:ext cx="3894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smtClean="0"/>
              <a:t>ILSVRC2012 bounding boxes.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060719"/>
            <a:ext cx="4943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Preprocess ImageNet dataset. (4/5)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-104591"/>
            <a:ext cx="82901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Preprocess ImageNet </a:t>
            </a:r>
            <a:r>
              <a:rPr lang="en-US" altLang="zh-TW" sz="4400" dirty="0" smtClean="0"/>
              <a:t>Dataset (4/5</a:t>
            </a:r>
            <a:r>
              <a:rPr lang="en-US" altLang="zh-TW" sz="4400" dirty="0"/>
              <a:t>)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97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0" y="4115492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build_imagenet_data.py</a:t>
                      </a:r>
                    </a:p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train_directory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=&lt;TRAIN_DATASET_DIRECTORY&gt; \</a:t>
                      </a:r>
                    </a:p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validation_directory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=&lt;VALIDATION_DATASET_DIRECTORY&gt; \</a:t>
                      </a:r>
                    </a:p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output_directory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=&lt;OUTPUT_DIRECTORY&gt; 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3746160"/>
            <a:ext cx="210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Preprocess datasets.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0" y="1649651"/>
          <a:ext cx="12192000" cy="192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&lt;TRAIN_DATASET_DIRECTORY&gt; 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for 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in *.JPEG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%%_*}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if [ ! -d $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]; then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200" b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fi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mv $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200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200" b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200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280319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Preprocess train datasets.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913" y="5486123"/>
            <a:ext cx="6038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A</a:t>
            </a:r>
            <a:r>
              <a:rPr lang="en-US" altLang="zh-TW" sz="2400" dirty="0"/>
              <a:t>fter </a:t>
            </a:r>
            <a:r>
              <a:rPr lang="en-US" altLang="zh-TW" sz="2400" dirty="0" smtClean="0"/>
              <a:t>preprocess </a:t>
            </a:r>
            <a:r>
              <a:rPr lang="en-US" altLang="zh-TW" sz="2400" dirty="0"/>
              <a:t>ImageNet dataset :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Should have 1,152 </a:t>
            </a:r>
            <a:r>
              <a:rPr lang="en-US" altLang="zh-TW" sz="2400" dirty="0"/>
              <a:t>files in the </a:t>
            </a:r>
            <a:r>
              <a:rPr lang="en-US" altLang="zh-TW" sz="2400" dirty="0" smtClean="0">
                <a:solidFill>
                  <a:srgbClr val="00B0F0"/>
                </a:solidFill>
              </a:rPr>
              <a:t>output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folder. </a:t>
            </a:r>
            <a:endParaRPr lang="en-US" altLang="zh-TW" sz="2400" dirty="0" smtClean="0"/>
          </a:p>
        </p:txBody>
      </p:sp>
      <p:sp>
        <p:nvSpPr>
          <p:cNvPr id="12" name="矩形 11"/>
          <p:cNvSpPr/>
          <p:nvPr/>
        </p:nvSpPr>
        <p:spPr>
          <a:xfrm>
            <a:off x="0" y="-104591"/>
            <a:ext cx="82901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Preprocess ImageNet </a:t>
            </a:r>
            <a:r>
              <a:rPr lang="en-US" altLang="zh-TW" sz="4400" dirty="0" smtClean="0"/>
              <a:t>Dataset (5/5</a:t>
            </a:r>
            <a:r>
              <a:rPr lang="en-US" altLang="zh-TW" sz="4400" dirty="0"/>
              <a:t>)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79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190320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train.py --</a:t>
                      </a:r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1820988"/>
            <a:ext cx="384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Train the model</a:t>
            </a:r>
            <a:r>
              <a:rPr lang="en-US" altLang="zh-TW" dirty="0"/>
              <a:t>,</a:t>
            </a:r>
            <a:r>
              <a:rPr lang="en-US" altLang="zh-TW" dirty="0" smtClean="0"/>
              <a:t> </a:t>
            </a:r>
            <a:r>
              <a:rPr lang="en-US" altLang="zh-TW" dirty="0"/>
              <a:t>o</a:t>
            </a:r>
            <a:r>
              <a:rPr lang="en-US" altLang="zh-TW" dirty="0" smtClean="0"/>
              <a:t>utput trained model.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0" y="3332714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convert.py --</a:t>
                      </a:r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1800" b="0" kern="120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  <a:endParaRPr lang="en-US" altLang="zh-TW" sz="1800" b="0" kern="1200" dirty="0" smtClean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0" y="2963382"/>
            <a:ext cx="9561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Convert the trained model, will output 2 models: </a:t>
            </a:r>
            <a:r>
              <a:rPr lang="en-US" altLang="zh-TW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predict.tflite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smtClean="0"/>
              <a:t>and</a:t>
            </a:r>
            <a:r>
              <a:rPr lang="en-US" altLang="zh-TW" b="1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transfer.tflite</a:t>
            </a:r>
            <a:r>
              <a:rPr lang="en-US" altLang="zh-TW" b="1" dirty="0" smtClean="0"/>
              <a:t>.</a:t>
            </a:r>
            <a:r>
              <a:rPr lang="en-US" altLang="zh-TW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2000" i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0" y="4475100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eval.py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4105768"/>
            <a:ext cx="2049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Evaluate </a:t>
            </a:r>
            <a:r>
              <a:rPr lang="en-US" altLang="zh-TW" dirty="0" smtClean="0"/>
              <a:t>the model.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104591"/>
            <a:ext cx="71136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Train and Evaluate the </a:t>
            </a:r>
            <a:r>
              <a:rPr lang="en-US" altLang="zh-TW" sz="4400" dirty="0" smtClean="0"/>
              <a:t>Model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63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3083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61365"/>
              </p:ext>
            </p:extLst>
          </p:nvPr>
        </p:nvGraphicFramePr>
        <p:xfrm>
          <a:off x="0" y="1804051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04378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magenta.models.image_stylization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tf_slim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slim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172166"/>
            <a:ext cx="1919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Import </a:t>
            </a:r>
            <a:r>
              <a:rPr lang="en-US" altLang="zh-TW" sz="2000" dirty="0" smtClean="0">
                <a:solidFill>
                  <a:srgbClr val="202124"/>
                </a:solidFill>
              </a:rPr>
              <a:t>modules.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91695" y="1403941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train.py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768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930" y="1844293"/>
            <a:ext cx="3209266" cy="32092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125" y="1844293"/>
            <a:ext cx="3201571" cy="320926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45928" y="1302384"/>
            <a:ext cx="196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Per-pixel Loss</a:t>
            </a:r>
          </a:p>
        </p:txBody>
      </p:sp>
      <p:sp>
        <p:nvSpPr>
          <p:cNvPr id="7" name="矩形 6"/>
          <p:cNvSpPr/>
          <p:nvPr/>
        </p:nvSpPr>
        <p:spPr>
          <a:xfrm>
            <a:off x="4919547" y="5133803"/>
            <a:ext cx="2090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/>
              <a:t>Gatys</a:t>
            </a:r>
            <a:r>
              <a:rPr lang="en-US" altLang="zh-TW" sz="2000" dirty="0"/>
              <a:t> et </a:t>
            </a:r>
            <a:r>
              <a:rPr lang="en-US" altLang="zh-TW" sz="2000" dirty="0" smtClean="0"/>
              <a:t>al. (2015)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19" y="4470830"/>
            <a:ext cx="2550477" cy="21215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27" y="1587465"/>
            <a:ext cx="2201149" cy="220114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929251" y="1306340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Perceptual Loss 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9118635" y="5133803"/>
            <a:ext cx="1831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 smtClean="0"/>
              <a:t>Fei-Fei</a:t>
            </a:r>
            <a:r>
              <a:rPr lang="en-US" altLang="zh-TW" sz="2000" dirty="0" smtClean="0"/>
              <a:t> Li (2016)</a:t>
            </a:r>
            <a:endParaRPr lang="zh-TW" altLang="en-US" sz="2000" dirty="0"/>
          </a:p>
        </p:txBody>
      </p:sp>
      <p:sp>
        <p:nvSpPr>
          <p:cNvPr id="29" name="矩形 28"/>
          <p:cNvSpPr/>
          <p:nvPr/>
        </p:nvSpPr>
        <p:spPr>
          <a:xfrm>
            <a:off x="1175756" y="1199884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Content</a:t>
            </a:r>
          </a:p>
        </p:txBody>
      </p:sp>
      <p:sp>
        <p:nvSpPr>
          <p:cNvPr id="30" name="矩形 29"/>
          <p:cNvSpPr/>
          <p:nvPr/>
        </p:nvSpPr>
        <p:spPr>
          <a:xfrm>
            <a:off x="1397697" y="4009165"/>
            <a:ext cx="816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Style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-104591"/>
            <a:ext cx="5896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Introduction (Evaluation)</a:t>
            </a:r>
          </a:p>
        </p:txBody>
      </p:sp>
      <p:sp>
        <p:nvSpPr>
          <p:cNvPr id="16" name="矩形 15"/>
          <p:cNvSpPr/>
          <p:nvPr/>
        </p:nvSpPr>
        <p:spPr>
          <a:xfrm>
            <a:off x="41421" y="603295"/>
            <a:ext cx="2906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Perceptual Loss</a:t>
            </a:r>
            <a:endParaRPr lang="en-US" altLang="zh-TW" sz="2800" dirty="0" smtClean="0"/>
          </a:p>
        </p:txBody>
      </p:sp>
      <p:sp>
        <p:nvSpPr>
          <p:cNvPr id="17" name="矩形 16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Source: https</a:t>
            </a:r>
            <a:r>
              <a:rPr lang="en-US" altLang="zh-TW" sz="1400" dirty="0"/>
              <a:t>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8835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03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Define </a:t>
            </a:r>
            <a:r>
              <a:rPr lang="en-US" altLang="zh-TW" sz="4400" dirty="0" smtClean="0">
                <a:solidFill>
                  <a:srgbClr val="202124"/>
                </a:solidFill>
              </a:rPr>
              <a:t>Directories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606692"/>
              </p:ext>
            </p:extLst>
          </p:nvPr>
        </p:nvGraphicFramePr>
        <p:xfrm>
          <a:off x="0" y="1804051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165392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'vgg16/vgg_16.ckpt'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'datasets/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dtd_cobwebbed.tfrecord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inceptionv3_checkpoint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'checkpoints/Inception_v3_224.ckpt'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331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76383"/>
              </p:ext>
            </p:extLst>
          </p:nvPr>
        </p:nvGraphicFramePr>
        <p:xfrm>
          <a:off x="0" y="1804051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91550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</a:t>
            </a:r>
            <a:r>
              <a:rPr lang="en-US" altLang="zh-TW" sz="4400" dirty="0" smtClean="0">
                <a:solidFill>
                  <a:srgbClr val="202124"/>
                </a:solidFill>
              </a:rPr>
              <a:t>Process Input Images </a:t>
            </a:r>
            <a:r>
              <a:rPr lang="en-US" altLang="zh-TW" sz="4400" dirty="0">
                <a:solidFill>
                  <a:srgbClr val="202124"/>
                </a:solidFill>
              </a:rPr>
              <a:t>(1/2)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493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59526"/>
              </p:ext>
            </p:extLst>
          </p:nvPr>
        </p:nvGraphicFramePr>
        <p:xfrm>
          <a:off x="0" y="1804051"/>
          <a:ext cx="12192000" cy="3672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67292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style images.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image_utils.arbitrary_style_image_inputs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Style dataset file.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To shuffle style files at random.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shuffle=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Crop the style image to 256*256 pixel.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center_crop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 the style images to a random size.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augment_style_images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random_style_image_size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91550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</a:t>
            </a:r>
            <a:r>
              <a:rPr lang="en-US" altLang="zh-TW" sz="4400" dirty="0" smtClean="0">
                <a:solidFill>
                  <a:srgbClr val="202124"/>
                </a:solidFill>
              </a:rPr>
              <a:t>Process Input Images (2/2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124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28101"/>
              </p:ext>
            </p:extLst>
          </p:nvPr>
        </p:nvGraphicFramePr>
        <p:xfrm>
          <a:off x="0" y="1572276"/>
          <a:ext cx="12192000" cy="12879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87941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Process content weight and style weight.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default_content_weights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default_style_weights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125293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202124"/>
                </a:solidFill>
              </a:rPr>
              <a:t>Function to Define Content Weight and Style Weight 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78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21483"/>
              </p:ext>
            </p:extLst>
          </p:nvPr>
        </p:nvGraphicFramePr>
        <p:xfrm>
          <a:off x="0" y="959315"/>
          <a:ext cx="12192000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_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 content and style input tensor.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network parameters cannot be trained.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style and style transfer network parameters can be trained.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the endpoint to construct the style predict network.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Reduce the number of filters in the 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 objectives to the 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total_variation_weight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70831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202124"/>
                </a:solidFill>
              </a:rPr>
              <a:t>Function to Define the Model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35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8710"/>
              </p:ext>
            </p:extLst>
          </p:nvPr>
        </p:nvGraphicFramePr>
        <p:xfrm>
          <a:off x="0" y="899079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7775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scalar summaries to the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key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loss_dict.items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tf.summary.scalar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Image summaries to the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'image/0_content_inputs'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'image/1_style_inputs_aug'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'image/2_stylized_images'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-104591"/>
            <a:ext cx="34485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Training </a:t>
            </a:r>
            <a:r>
              <a:rPr lang="en-US" altLang="zh-TW" sz="4400" dirty="0" smtClean="0">
                <a:solidFill>
                  <a:srgbClr val="202124"/>
                </a:solidFill>
              </a:rPr>
              <a:t>Setup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01238"/>
              </p:ext>
            </p:extLst>
          </p:nvPr>
        </p:nvGraphicFramePr>
        <p:xfrm>
          <a:off x="0" y="3627714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learning rate to 1e-5.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optimizer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tf.train.AdamOptimizer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 optimizer.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slim.learning.create_train_op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optimizer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clip_gradient_norm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summarize_gradients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89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55494"/>
              </p:ext>
            </p:extLst>
          </p:nvPr>
        </p:nvGraphicFramePr>
        <p:xfrm>
          <a:off x="0" y="1690930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VGG16 parameters.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slim.get_variables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'vgg_16'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Inception V3 parameters.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var.op.name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slim.get_model_variables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'MobilenetV2'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inceptionv3_checkpoint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restore VGG16 and Inception V3 parameters.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71440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202124"/>
                </a:solidFill>
              </a:rPr>
              <a:t>Function to Load Checkpoints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75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6708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</a:t>
            </a:r>
            <a:r>
              <a:rPr lang="en-US" altLang="zh-TW" sz="4400" dirty="0" smtClean="0">
                <a:solidFill>
                  <a:srgbClr val="202124"/>
                </a:solidFill>
              </a:rPr>
              <a:t>Build </a:t>
            </a:r>
            <a:r>
              <a:rPr lang="en-US" altLang="zh-TW" sz="4400" dirty="0">
                <a:solidFill>
                  <a:srgbClr val="202124"/>
                </a:solidFill>
              </a:rPr>
              <a:t>the </a:t>
            </a:r>
            <a:r>
              <a:rPr lang="en-US" altLang="zh-TW" sz="4400" dirty="0" smtClean="0">
                <a:solidFill>
                  <a:srgbClr val="202124"/>
                </a:solidFill>
              </a:rPr>
              <a:t>Model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90183"/>
              </p:ext>
            </p:extLst>
          </p:nvPr>
        </p:nvGraphicFramePr>
        <p:xfrm>
          <a:off x="0" y="1690930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slim.learning.train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log directory.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logdir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address of the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tensorflow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master.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master=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is_chief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training steps.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number_of_steps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800000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summaries every 15 seconds.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save_summaries_secs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 every 15 seconds.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save_interval_secs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98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5100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Entry </a:t>
            </a:r>
            <a:r>
              <a:rPr lang="en-US" altLang="zh-TW" sz="4400" dirty="0" smtClean="0">
                <a:solidFill>
                  <a:srgbClr val="202124"/>
                </a:solidFill>
              </a:rPr>
              <a:t>Point of the Code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710110"/>
              </p:ext>
            </p:extLst>
          </p:nvPr>
        </p:nvGraphicFramePr>
        <p:xfrm>
          <a:off x="0" y="1690930"/>
          <a:ext cx="12192000" cy="20420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42084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9191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99863"/>
              </p:ext>
            </p:extLst>
          </p:nvPr>
        </p:nvGraphicFramePr>
        <p:xfrm>
          <a:off x="0" y="1822906"/>
          <a:ext cx="12192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absolute_import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division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print_function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393852" y="1386927"/>
            <a:ext cx="1287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c</a:t>
            </a:r>
            <a:r>
              <a:rPr lang="en-US" altLang="zh-TW" sz="2000" dirty="0" smtClean="0">
                <a:solidFill>
                  <a:srgbClr val="202124"/>
                </a:solidFill>
              </a:rPr>
              <a:t>onvert.py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172166"/>
            <a:ext cx="1919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Import </a:t>
            </a:r>
            <a:r>
              <a:rPr lang="en-US" altLang="zh-TW" sz="2000" dirty="0" smtClean="0">
                <a:solidFill>
                  <a:srgbClr val="202124"/>
                </a:solidFill>
              </a:rPr>
              <a:t>modules.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788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3" y="1385602"/>
            <a:ext cx="11879333" cy="40867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-104591"/>
            <a:ext cx="5896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Introduction (Evaluation)</a:t>
            </a:r>
          </a:p>
        </p:txBody>
      </p:sp>
      <p:sp>
        <p:nvSpPr>
          <p:cNvPr id="5" name="矩形 4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Source: https</a:t>
            </a:r>
            <a:r>
              <a:rPr lang="en-US" altLang="zh-TW" sz="1400" dirty="0"/>
              <a:t>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112950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89940"/>
              </p:ext>
            </p:extLst>
          </p:nvPr>
        </p:nvGraphicFramePr>
        <p:xfrm>
          <a:off x="0" y="3450208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the variables from checkpoint.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tf.train.Saver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tf.global_variables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checkpoint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saved checkpoints directory.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tf.gfile.IsDirectory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checkpoint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tf.train.latest_checkpoint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model_saver.restore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3050098"/>
            <a:ext cx="355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Function to</a:t>
            </a:r>
            <a:r>
              <a:rPr lang="en-US" altLang="zh-TW" sz="2000" dirty="0"/>
              <a:t> </a:t>
            </a:r>
            <a:r>
              <a:rPr lang="en-US" altLang="zh-TW" sz="2000" dirty="0" smtClean="0"/>
              <a:t>load the checkpoint.</a:t>
            </a:r>
            <a:endParaRPr lang="en-US" altLang="zh-TW" sz="20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769418"/>
              </p:ext>
            </p:extLst>
          </p:nvPr>
        </p:nvGraphicFramePr>
        <p:xfrm>
          <a:off x="0" y="1064961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20142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outputs=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tflite_output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4850"/>
            <a:ext cx="2104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Define directories.</a:t>
            </a:r>
          </a:p>
        </p:txBody>
      </p:sp>
    </p:spTree>
    <p:extLst>
      <p:ext uri="{BB962C8B-B14F-4D97-AF65-F5344CB8AC3E}">
        <p14:creationId xmlns:p14="http://schemas.microsoft.com/office/powerpoint/2010/main" val="1425381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964308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alpha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 a temporary directory.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tempfile.mkdtemp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predict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'predict'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transfer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'transfer'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1564198"/>
            <a:ext cx="4631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</a:t>
            </a:r>
            <a:r>
              <a:rPr lang="en-US" altLang="zh-TW" sz="2000" dirty="0" smtClean="0"/>
              <a:t>to export the saved models. (1/6)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730670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964308"/>
          <a:ext cx="121920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tf.Session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style 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content 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1564198"/>
            <a:ext cx="4631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</a:t>
            </a:r>
            <a:r>
              <a:rPr lang="en-US" altLang="zh-TW" sz="2000" dirty="0" smtClean="0"/>
              <a:t>to export the saved models. (2/6)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478091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35633"/>
          <a:ext cx="121920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the 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\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 image and style image tensor.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parameters cannot be trained.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style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prediction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bottleneck.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# Reduce the number of filters in the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=alpha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endpoint to construct the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style predict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network.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735523"/>
            <a:ext cx="4631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</a:t>
            </a:r>
            <a:r>
              <a:rPr lang="en-US" altLang="zh-TW" sz="2000" dirty="0" smtClean="0"/>
              <a:t>to export the saved models. (3/6)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257112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964309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3749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 the checkpoint.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0" y="3733015"/>
          <a:ext cx="12192000" cy="1894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94787">
                <a:tc>
                  <a:txBody>
                    <a:bodyPr/>
                    <a:lstStyle/>
                    <a:p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 the train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style_image_tensor.name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1564198"/>
            <a:ext cx="4631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</a:t>
            </a:r>
            <a:r>
              <a:rPr lang="en-US" altLang="zh-TW" sz="2000" dirty="0" smtClean="0"/>
              <a:t>to export the saved models. (4/6)</a:t>
            </a:r>
            <a:endParaRPr lang="en-US" altLang="zh-TW" sz="2000" dirty="0"/>
          </a:p>
        </p:txBody>
      </p:sp>
      <p:sp>
        <p:nvSpPr>
          <p:cNvPr id="9" name="矩形 8"/>
          <p:cNvSpPr/>
          <p:nvPr/>
        </p:nvSpPr>
        <p:spPr>
          <a:xfrm>
            <a:off x="0" y="3332905"/>
            <a:ext cx="4631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</a:t>
            </a:r>
            <a:r>
              <a:rPr lang="en-US" altLang="zh-TW" sz="2000" dirty="0" smtClean="0"/>
              <a:t>to export the saved models. (5/6)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206708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964308"/>
          <a:ext cx="1219200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content_image_tensor.name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1564198"/>
            <a:ext cx="4631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</a:t>
            </a:r>
            <a:r>
              <a:rPr lang="en-US" altLang="zh-TW" sz="2000" dirty="0" smtClean="0"/>
              <a:t>to export the saved models. (6/6)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339788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918578"/>
              </p:ext>
            </p:extLst>
          </p:nvPr>
        </p:nvGraphicFramePr>
        <p:xfrm>
          <a:off x="0" y="1288033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Converts a saved model into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tflite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format.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converter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tf.lite.TFLiteConverter.from_saved_model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converter.optimizations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tf.lite.Optimize.DEFAULT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converter.convert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887923"/>
            <a:ext cx="53717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</a:t>
            </a:r>
            <a:r>
              <a:rPr lang="en-US" altLang="zh-TW" sz="2000" dirty="0" smtClean="0"/>
              <a:t>to convert format of saved models. (1/2)</a:t>
            </a:r>
            <a:endParaRPr lang="en-US" altLang="zh-TW" sz="20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788984"/>
              </p:ext>
            </p:extLst>
          </p:nvPr>
        </p:nvGraphicFramePr>
        <p:xfrm>
          <a:off x="0" y="4296567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910434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Writ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e saved model with binary mode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tf.gfile.GFile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3896456"/>
            <a:ext cx="53717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</a:t>
            </a:r>
            <a:r>
              <a:rPr lang="en-US" altLang="zh-TW" sz="2000" dirty="0" smtClean="0"/>
              <a:t>to convert format of saved models. (2/2)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185898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64960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parse_function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Parses example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protos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into a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of tensors.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tf.io.parse_single_example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features=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tf.FixedLenFeature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tf.string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 a JPEG-encoded image to a uint8 tensor.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tf.image.decode_jpeg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Expand image tensor at axis 1.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tf.expand_dims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Resize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to 256*256 pixels.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tf.image.resize_bilinear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Removes dimensions of size 1 from the shape of image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image /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664850"/>
            <a:ext cx="85696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to generate parse function for training dataset, to resize the image size.</a:t>
            </a:r>
          </a:p>
        </p:txBody>
      </p:sp>
    </p:spTree>
    <p:extLst>
      <p:ext uri="{BB962C8B-B14F-4D97-AF65-F5344CB8AC3E}">
        <p14:creationId xmlns:p14="http://schemas.microsoft.com/office/powerpoint/2010/main" val="99363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318960"/>
          <a:ext cx="12192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rgb_filter_function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tf.math.equal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918850"/>
            <a:ext cx="4025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Function to</a:t>
            </a:r>
            <a:r>
              <a:rPr lang="en-US" altLang="zh-TW" sz="2000" dirty="0"/>
              <a:t> </a:t>
            </a:r>
            <a:r>
              <a:rPr lang="en-US" altLang="zh-TW" sz="2000" dirty="0" smtClean="0"/>
              <a:t>filtered non-RGB images.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023916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98085"/>
              </p:ext>
            </p:extLst>
          </p:nvPr>
        </p:nvGraphicFramePr>
        <p:xfrm>
          <a:off x="0" y="1064960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 trained checkpoint and export to saved model format.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\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the output saved models directory.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(outputs)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tf.io.gfile.isdir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tf.logging.warn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'Folder already existed.'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os.mkdir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664850"/>
            <a:ext cx="24427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Files and paths setup.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77085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137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Build Environment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234321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git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clone https://github.com/pytorch/examples.git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184039"/>
            <a:ext cx="230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Python Version: </a:t>
            </a:r>
            <a:r>
              <a:rPr lang="en-US" altLang="zh-TW" dirty="0"/>
              <a:t>3.7.11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0" y="3503659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cd examples/</a:t>
                      </a:r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fast_neural_style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/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1864989"/>
            <a:ext cx="3778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Clone </a:t>
            </a:r>
            <a:r>
              <a:rPr lang="en-US" altLang="zh-TW" dirty="0" smtClean="0"/>
              <a:t>files from </a:t>
            </a:r>
            <a:r>
              <a:rPr lang="en-US" altLang="zh-TW" dirty="0"/>
              <a:t>the </a:t>
            </a:r>
            <a:r>
              <a:rPr lang="en-US" altLang="zh-TW" dirty="0" err="1" smtClean="0"/>
              <a:t>Github</a:t>
            </a:r>
            <a:r>
              <a:rPr lang="en-US" altLang="zh-TW" dirty="0" smtClean="0"/>
              <a:t> repository.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134327"/>
            <a:ext cx="4755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Change d</a:t>
            </a:r>
            <a:r>
              <a:rPr lang="en-US" altLang="zh-TW" dirty="0" smtClean="0"/>
              <a:t>irectory to examples/</a:t>
            </a:r>
            <a:r>
              <a:rPr lang="en-US" altLang="zh-TW" dirty="0" err="1" smtClean="0"/>
              <a:t>fast_neural_style</a:t>
            </a:r>
            <a:r>
              <a:rPr lang="en-US" altLang="zh-TW" dirty="0"/>
              <a:t>/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6359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837084"/>
              </p:ext>
            </p:extLst>
          </p:nvPr>
        </p:nvGraphicFramePr>
        <p:xfrm>
          <a:off x="0" y="1842742"/>
          <a:ext cx="12192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style_predict.tflite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style_transfer.tflite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1442632"/>
            <a:ext cx="5676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Convert from saved </a:t>
            </a:r>
            <a:r>
              <a:rPr lang="en-US" altLang="zh-TW" sz="2000" dirty="0" smtClean="0"/>
              <a:t>model</a:t>
            </a:r>
            <a:r>
              <a:rPr lang="en-US" altLang="zh-TW" sz="2000" dirty="0"/>
              <a:t> to </a:t>
            </a:r>
            <a:r>
              <a:rPr lang="en-US" altLang="zh-TW" sz="2000" dirty="0" err="1"/>
              <a:t>TensorFlow</a:t>
            </a:r>
            <a:r>
              <a:rPr lang="en-US" altLang="zh-TW" sz="2000" dirty="0"/>
              <a:t> Lite </a:t>
            </a:r>
            <a:r>
              <a:rPr lang="en-US" altLang="zh-TW" sz="2000" dirty="0" smtClean="0"/>
              <a:t>format.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877486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64960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style image size to 384*384 pixels.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664850"/>
            <a:ext cx="5935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Function </a:t>
            </a:r>
            <a:r>
              <a:rPr lang="en-US" altLang="zh-TW" sz="2000" dirty="0"/>
              <a:t>to </a:t>
            </a:r>
            <a:r>
              <a:rPr lang="en-US" altLang="zh-TW" sz="2000" dirty="0" smtClean="0"/>
              <a:t>convert</a:t>
            </a:r>
            <a:r>
              <a:rPr lang="en-US" altLang="zh-TW" sz="2000" dirty="0"/>
              <a:t> </a:t>
            </a:r>
            <a:r>
              <a:rPr lang="en-US" altLang="zh-TW" sz="2000" dirty="0" smtClean="0"/>
              <a:t>the</a:t>
            </a:r>
            <a:r>
              <a:rPr lang="en-US" altLang="zh-TW" sz="2000" dirty="0"/>
              <a:t> saved</a:t>
            </a:r>
            <a:r>
              <a:rPr lang="en-US" altLang="zh-TW" sz="2000" dirty="0" smtClean="0"/>
              <a:t> predict </a:t>
            </a:r>
            <a:r>
              <a:rPr lang="en-US" altLang="zh-TW" sz="2000" dirty="0"/>
              <a:t>model to float32.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2848"/>
              </p:ext>
            </p:extLst>
          </p:nvPr>
        </p:nvGraphicFramePr>
        <p:xfrm>
          <a:off x="0" y="3876860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content image size to 384*384 pixels.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3476750"/>
            <a:ext cx="6014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Function </a:t>
            </a:r>
            <a:r>
              <a:rPr lang="en-US" altLang="zh-TW" sz="2000" dirty="0"/>
              <a:t>to </a:t>
            </a:r>
            <a:r>
              <a:rPr lang="en-US" altLang="zh-TW" sz="2000" dirty="0" smtClean="0"/>
              <a:t>convert</a:t>
            </a:r>
            <a:r>
              <a:rPr lang="en-US" altLang="zh-TW" sz="2000" dirty="0"/>
              <a:t> </a:t>
            </a:r>
            <a:r>
              <a:rPr lang="en-US" altLang="zh-TW" sz="2000" dirty="0" smtClean="0"/>
              <a:t>the</a:t>
            </a:r>
            <a:r>
              <a:rPr lang="en-US" altLang="zh-TW" sz="2000" dirty="0"/>
              <a:t> saved</a:t>
            </a:r>
            <a:r>
              <a:rPr lang="en-US" altLang="zh-TW" sz="2000" dirty="0" smtClean="0"/>
              <a:t> transfer </a:t>
            </a:r>
            <a:r>
              <a:rPr lang="en-US" altLang="zh-TW" sz="2000" dirty="0"/>
              <a:t>model to float32.</a:t>
            </a:r>
          </a:p>
        </p:txBody>
      </p:sp>
    </p:spTree>
    <p:extLst>
      <p:ext uri="{BB962C8B-B14F-4D97-AF65-F5344CB8AC3E}">
        <p14:creationId xmlns:p14="http://schemas.microsoft.com/office/powerpoint/2010/main" val="3037361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276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55460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855350"/>
            <a:ext cx="1404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Entry point.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17685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25857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72337"/>
              </p:ext>
            </p:extLst>
          </p:nvPr>
        </p:nvGraphicFramePr>
        <p:xfrm>
          <a:off x="0" y="1804051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22473">
                <a:tc>
                  <a:txBody>
                    <a:bodyPr/>
                    <a:lstStyle/>
                    <a:p>
                      <a:endParaRPr lang="en-US" altLang="zh-TW" b="1" dirty="0" smtClean="0">
                        <a:solidFill>
                          <a:srgbClr val="C586C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IPython.display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display</a:t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functools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google.colab.patches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cv2_imshow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matplotlib.pyplot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matplotlib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mpl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mpl.rcParams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figure.figsize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mpl.rcParams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axes.grid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172166"/>
            <a:ext cx="1919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Import </a:t>
            </a:r>
            <a:r>
              <a:rPr lang="en-US" altLang="zh-TW" sz="2000" dirty="0" smtClean="0">
                <a:solidFill>
                  <a:srgbClr val="202124"/>
                </a:solidFill>
              </a:rPr>
              <a:t>modules.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36547" y="1372221"/>
            <a:ext cx="918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e</a:t>
            </a:r>
            <a:r>
              <a:rPr lang="en-US" altLang="zh-TW" sz="2000" dirty="0" smtClean="0">
                <a:solidFill>
                  <a:srgbClr val="202124"/>
                </a:solidFill>
              </a:rPr>
              <a:t>val.py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2696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538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00568"/>
              </p:ext>
            </p:extLst>
          </p:nvPr>
        </p:nvGraphicFramePr>
        <p:xfrm>
          <a:off x="0" y="1586455"/>
          <a:ext cx="12192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'https://i.imgur.com/tDm3fB1.png'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requests.get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allow_redirects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open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'content.png'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.write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r.content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 = cv2.imread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"content.png"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cv2.Sobel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cv2.CV_64F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cv2.Sobel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cv2.CV_64F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np.uint8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np.absolute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np.uint8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np.absolute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sobelCombined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cv2.bitwise_or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dst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cv2.addWeighted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~sobelCombined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.5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.3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cv2.imwrite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"content.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png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dst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131550"/>
            <a:ext cx="7663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Import </a:t>
            </a:r>
            <a:r>
              <a:rPr lang="en-US" altLang="zh-TW" sz="2000" dirty="0" smtClean="0">
                <a:solidFill>
                  <a:srgbClr val="202124"/>
                </a:solidFill>
              </a:rPr>
              <a:t>content image and style image, </a:t>
            </a:r>
            <a:r>
              <a:rPr lang="en-US" altLang="zh-TW" sz="2000" dirty="0"/>
              <a:t>p</a:t>
            </a:r>
            <a:r>
              <a:rPr lang="en-US" altLang="zh-TW" sz="2000" dirty="0" smtClean="0"/>
              <a:t>reprocess the content image.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591372"/>
              </p:ext>
            </p:extLst>
          </p:nvPr>
        </p:nvGraphicFramePr>
        <p:xfrm>
          <a:off x="0" y="5298850"/>
          <a:ext cx="12192000" cy="6952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95217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tf.keras.utils.get_file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style.jpg'</a:t>
                      </a:r>
                      <a:r>
                        <a:rPr lang="en-US" altLang="zh-TW" b="1" dirty="0" err="1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'https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://skyeprattcom.files.wordpress.com/2020/06/simple-summer-citrus-1-1.jpg'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019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538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804051"/>
          <a:ext cx="12192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path_to_img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 Load import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tf.io.read_file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path_to_img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from array to RGB image.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tf.io.decode_img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channels=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Make the value of the image represented by the floating point in range [0,1).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tf.img.convert_img_dtype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tf.float32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 Add new axis to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tf.newaxis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238841"/>
            <a:ext cx="5948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 to load an </a:t>
            </a:r>
            <a:r>
              <a:rPr lang="en-US" altLang="zh-TW" sz="2000" dirty="0" smtClean="0"/>
              <a:t>image,</a:t>
            </a:r>
            <a:r>
              <a:rPr lang="en-US" altLang="zh-TW" sz="2000" dirty="0"/>
              <a:t> and add a batch dimension.</a:t>
            </a:r>
          </a:p>
        </p:txBody>
      </p:sp>
    </p:spTree>
    <p:extLst>
      <p:ext uri="{BB962C8B-B14F-4D97-AF65-F5344CB8AC3E}">
        <p14:creationId xmlns:p14="http://schemas.microsoft.com/office/powerpoint/2010/main" val="2051883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538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629431"/>
              </p:ext>
            </p:extLst>
          </p:nvPr>
        </p:nvGraphicFramePr>
        <p:xfrm>
          <a:off x="0" y="1327150"/>
          <a:ext cx="1219200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resize_img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Change the image representation from int32 to float32.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tf.cast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-1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tf.float32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Define shorter side of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short_dim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Calculate the increase scale.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scale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short_dim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 Change the image representation from float32 to int32.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new_shape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tf.cast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 * scale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tf.int32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 # Resize the image so that the shorter side becomes 384 pixel.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tf.img.resize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new_shape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# Cropping or Padding the image.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tf.img.resize_with_crop_or_pad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795945"/>
            <a:ext cx="6429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Function to resize</a:t>
            </a:r>
            <a:r>
              <a:rPr lang="en-US" altLang="zh-TW" sz="2000" dirty="0"/>
              <a:t> the </a:t>
            </a:r>
            <a:r>
              <a:rPr lang="en-US" altLang="zh-TW" sz="2000" dirty="0" smtClean="0"/>
              <a:t>image</a:t>
            </a:r>
            <a:r>
              <a:rPr lang="en-US" altLang="zh-TW" sz="2000" dirty="0"/>
              <a:t> dimension becomes </a:t>
            </a:r>
            <a:r>
              <a:rPr lang="en-US" altLang="zh-TW" sz="2000" dirty="0" smtClean="0"/>
              <a:t>256 pixels.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27385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538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634146"/>
              </p:ext>
            </p:extLst>
          </p:nvPr>
        </p:nvGraphicFramePr>
        <p:xfrm>
          <a:off x="0" y="2042176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Load content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content_path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Load style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style_path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resize the content image to 384 pixel.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resize_img</a:t>
                      </a:r>
                      <a:r>
                        <a:rPr lang="en-US" altLang="zh-TW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content_img</a:t>
                      </a:r>
                      <a:r>
                        <a:rPr lang="en-US" altLang="zh-TW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resize the style image to 384 pixel.</a:t>
                      </a:r>
                      <a:endParaRPr lang="en-US" altLang="zh-TW" b="1" dirty="0" smtClean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resized_style_img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555052"/>
            <a:ext cx="5319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Load the input </a:t>
            </a:r>
            <a:r>
              <a:rPr lang="en-US" altLang="zh-TW" sz="2000" dirty="0" smtClean="0"/>
              <a:t>images, and resizing input images.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025198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538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042176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09154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imshow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Remove the image dimension that equal 1.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plt.imshow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1595291"/>
            <a:ext cx="3571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Function </a:t>
            </a:r>
            <a:r>
              <a:rPr lang="en-US" altLang="zh-TW" sz="2000" dirty="0"/>
              <a:t>to </a:t>
            </a:r>
            <a:r>
              <a:rPr lang="en-US" altLang="zh-TW" sz="2000" dirty="0" smtClean="0"/>
              <a:t>visualize </a:t>
            </a:r>
            <a:r>
              <a:rPr lang="en-US" altLang="zh-TW" sz="2000" dirty="0"/>
              <a:t>the </a:t>
            </a:r>
            <a:r>
              <a:rPr lang="en-US" altLang="zh-TW" sz="2000" dirty="0" smtClean="0"/>
              <a:t>images.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112846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538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640781"/>
          <a:ext cx="1219200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run_style_predict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resized_style_img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 the predict 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interpreter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tf.lite.Interpreter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model_path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predict.tflite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interpreter.allocate_tensors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b="1" dirty="0" smtClean="0">
                        <a:solidFill>
                          <a:srgbClr val="DCDCDC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model predict input.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interpreter.set_tensor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resized_style_img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 Set network bottleneck.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interpreter.invoke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interpreter.get_output_details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1189177"/>
            <a:ext cx="3471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Function </a:t>
            </a:r>
            <a:r>
              <a:rPr lang="en-US" altLang="zh-TW" sz="2000" dirty="0"/>
              <a:t>to p</a:t>
            </a:r>
            <a:r>
              <a:rPr lang="en-US" altLang="zh-TW" sz="2000" dirty="0" smtClean="0"/>
              <a:t>redict style image.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56381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137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Build Environment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660749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102266" y="2660260"/>
            <a:ext cx="1938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r</a:t>
            </a:r>
            <a:r>
              <a:rPr lang="en-US" altLang="zh-TW" sz="2000" dirty="0" smtClean="0">
                <a:solidFill>
                  <a:srgbClr val="202124"/>
                </a:solidFill>
              </a:rPr>
              <a:t>equirements.txt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1646547" y="3060370"/>
          <a:ext cx="8898903" cy="1584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8903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 @ https://download.pytorch.org/whl/cu102/torchvision-0.10.0%2Bcu102-cp37-cp37m-linux_x86_64.whl </a:t>
                      </a:r>
                      <a:b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 @ file:///tensorflow-2.5.0-cp37-cp37m-linux_x86_64.whl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  <a:endParaRPr lang="en-US" altLang="zh-TW" sz="1400" b="0" kern="1200" dirty="0" smtClean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1260639"/>
            <a:ext cx="2339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Install requirements.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789371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538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05840"/>
          <a:ext cx="12192000" cy="5769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576966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run_style_transfer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 the trained transfer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interpreter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tf.lite.Interpreter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model_path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transfer.tflite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model transfer input.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interpreter.allocate_tensors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model transfer inputs.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interpreter.set_tensor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interpreter.set_tensor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interpreter.invoke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transfer content 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interpreter.get_output_details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664850"/>
            <a:ext cx="30049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Function </a:t>
            </a:r>
            <a:r>
              <a:rPr lang="en-US" altLang="zh-TW" sz="2000" dirty="0"/>
              <a:t>to </a:t>
            </a:r>
            <a:r>
              <a:rPr lang="en-US" altLang="zh-TW" sz="2000" dirty="0" smtClean="0"/>
              <a:t>transfer image.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1927510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538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567816"/>
          <a:ext cx="12192000" cy="4001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011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run_style_transfer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1167705"/>
            <a:ext cx="2680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Generate output image.</a:t>
            </a:r>
            <a:endParaRPr lang="en-US" altLang="zh-TW" sz="20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0" y="2985826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089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imshow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plt.axis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'off'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2585716"/>
            <a:ext cx="2680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Visualize </a:t>
            </a:r>
            <a:r>
              <a:rPr lang="en-US" altLang="zh-TW" sz="2000" dirty="0" smtClean="0"/>
              <a:t>output image.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84157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538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Evaluation (Cont’d)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832126"/>
              </p:ext>
            </p:extLst>
          </p:nvPr>
        </p:nvGraphicFramePr>
        <p:xfrm>
          <a:off x="0" y="1167706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011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run_style_predict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767595"/>
            <a:ext cx="6578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Use bottleneck to resize content image from 384 to 256 pixel.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0" y="2789555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089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 weight between 0 to 1.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Blend output image and content image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Blended_image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+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-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Transfer blended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Blended_stylized_image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run_style_transfer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blended_image</a:t>
                      </a:r>
                      <a:r>
                        <a:rPr lang="en-US" altLang="zh-TW" b="1" dirty="0" err="1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Visualize output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imshow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Blended_stylized_image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plt.axis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'off'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2389445"/>
            <a:ext cx="2619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Modify content weight.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264779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4813301" y="3230090"/>
            <a:ext cx="2793999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 smtClean="0"/>
              <a:t>Examples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90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535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50155"/>
            <a:ext cx="1980000" cy="198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94" y="4350155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94" y="4350155"/>
            <a:ext cx="1980000" cy="198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641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6411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8641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86411"/>
            <a:ext cx="1944000" cy="1944000"/>
          </a:xfrm>
          <a:prstGeom prst="rect">
            <a:avLst/>
          </a:prstGeom>
        </p:spPr>
      </p:pic>
      <p:pic>
        <p:nvPicPr>
          <p:cNvPr id="40" name="Picture 2" descr="https://i.imgur.com/TkRdLDI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" y="896302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0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535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2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" y="911523"/>
            <a:ext cx="1746839" cy="887067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46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15" y="4346566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94" y="4353744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15" y="4353744"/>
            <a:ext cx="1980000" cy="1980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93589"/>
            <a:ext cx="1944000" cy="1944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93589"/>
            <a:ext cx="1944000" cy="1944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93589"/>
            <a:ext cx="1944000" cy="19440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93589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535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3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" y="911523"/>
            <a:ext cx="1716353" cy="114352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92717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92717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9358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5539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46566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5" y="4346566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36" y="4346566"/>
            <a:ext cx="1980000" cy="198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46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0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535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4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8" y="911523"/>
            <a:ext cx="1313730" cy="131373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8641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5539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51396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1396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5" y="4351396"/>
            <a:ext cx="1980000" cy="198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36" y="435139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535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5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8" y="911523"/>
            <a:ext cx="1185517" cy="148268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85539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8553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5539"/>
            <a:ext cx="1944000" cy="1944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5" y="4350153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36" y="4350153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535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6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8" y="912898"/>
            <a:ext cx="1248809" cy="157872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15" y="2285539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36" y="2285539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657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41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88" y="4350153"/>
            <a:ext cx="1980000" cy="198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36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137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Build Environment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000579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0" y="4472657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unzip 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train2014.zip –d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1600469"/>
            <a:ext cx="2419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Create dataset folder.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0" y="3278689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 -O http://images.cocodataset.org/zips/train2014.zip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2878579"/>
            <a:ext cx="5683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Download dataset. (</a:t>
            </a:r>
            <a:r>
              <a:rPr lang="en-US" altLang="zh-TW" dirty="0"/>
              <a:t>COCO 2014 Training images dataset</a:t>
            </a:r>
            <a:r>
              <a:rPr lang="en-US" altLang="zh-TW" sz="2000" dirty="0" smtClean="0">
                <a:solidFill>
                  <a:srgbClr val="202124"/>
                </a:solidFill>
              </a:rPr>
              <a:t>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084074"/>
            <a:ext cx="167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Unzip dataset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31418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535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7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2" descr="https://i.pinimg.com/originals/82/34/5d/82345d821545801d81fe4335d06452b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3" y="900564"/>
            <a:ext cx="1512719" cy="1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28" y="228553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11" y="2285539"/>
            <a:ext cx="1944000" cy="1944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36" y="4350153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88" y="4350153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41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535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8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3" y="911523"/>
            <a:ext cx="1322480" cy="164869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94" y="2285539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11" y="2285539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28" y="2285539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72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50" y="4350153"/>
            <a:ext cx="1980000" cy="198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28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535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</a:t>
            </a:r>
            <a:r>
              <a:rPr lang="en-US" altLang="zh-TW" sz="4400" dirty="0"/>
              <a:t>9</a:t>
            </a:r>
            <a:endParaRPr lang="en-US" altLang="zh-TW" sz="4400" dirty="0" smtClean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1" y="915257"/>
            <a:ext cx="1442503" cy="1839191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51" y="2285539"/>
            <a:ext cx="1944000" cy="1944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49" y="2285539"/>
            <a:ext cx="1944000" cy="1944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47" y="2285539"/>
            <a:ext cx="1944000" cy="1944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72" y="4350153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50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28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10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72" y="4350153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50" y="4350153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28" y="4350153"/>
            <a:ext cx="1980000" cy="19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780"/>
            <a:ext cx="1929694" cy="108304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72" y="2285539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30" y="2285539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88" y="228553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8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11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" y="896302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3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1" y="2282241"/>
            <a:ext cx="1944000" cy="1944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23" y="4350153"/>
            <a:ext cx="1980000" cy="1980000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51" y="4350153"/>
            <a:ext cx="1980000" cy="1980000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79" y="4350153"/>
            <a:ext cx="1980000" cy="1980000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608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12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" y="896302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48" y="2302187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14" y="2302187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80" y="2302187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302187"/>
            <a:ext cx="1944000" cy="1944000"/>
          </a:xfrm>
          <a:prstGeom prst="rect">
            <a:avLst/>
          </a:prstGeom>
        </p:spPr>
      </p:pic>
      <p:pic>
        <p:nvPicPr>
          <p:cNvPr id="51" name="Picture 2" descr="https://i.imgur.com/wnUXRW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48" y="4364657"/>
            <a:ext cx="1980000" cy="198000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31" y="4364657"/>
            <a:ext cx="1980000" cy="1980000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4" y="4364657"/>
            <a:ext cx="1980000" cy="1980000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996" y="4364657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13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" y="896302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0" y="2299711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52" y="2299711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474" y="229971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996" y="2299711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23" y="4364657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07" y="4364657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91" y="4364657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474" y="4364657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14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8" y="911523"/>
            <a:ext cx="1185517" cy="148268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23" y="4350153"/>
            <a:ext cx="1980000" cy="198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97" y="4350153"/>
            <a:ext cx="1980000" cy="198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71" y="4350153"/>
            <a:ext cx="1980000" cy="198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50153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2282241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2" y="2282241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15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51" name="Picture 2" descr="https://i.imgur.com/wnUXRW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99711"/>
            <a:ext cx="1944000" cy="1944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32" y="2299711"/>
            <a:ext cx="1944000" cy="1944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8" y="2299711"/>
            <a:ext cx="1944000" cy="19440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04" y="2299711"/>
            <a:ext cx="1944000" cy="1944000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48" y="4364657"/>
            <a:ext cx="1980000" cy="1980000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14" y="4364657"/>
            <a:ext cx="1980000" cy="1980000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80" y="4364657"/>
            <a:ext cx="1980000" cy="1980000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64657"/>
            <a:ext cx="1980000" cy="198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8" y="911523"/>
            <a:ext cx="1185517" cy="14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2821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Example 16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8" y="911523"/>
            <a:ext cx="1185517" cy="148268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0" y="2300998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45" y="2300998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60" y="2300998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474" y="2300998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23" y="4364657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02" y="4364657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81" y="4364657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460" y="4364657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3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40944</TotalTime>
  <Words>2336</Words>
  <Application>Microsoft Office PowerPoint</Application>
  <PresentationFormat>寬螢幕</PresentationFormat>
  <Paragraphs>1387</Paragraphs>
  <Slides>112</Slides>
  <Notes>112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112</vt:i4>
      </vt:variant>
    </vt:vector>
  </HeadingPairs>
  <TitlesOfParts>
    <vt:vector size="121" baseType="lpstr">
      <vt:lpstr>新細明體</vt:lpstr>
      <vt:lpstr>標楷體</vt:lpstr>
      <vt:lpstr>Arial</vt:lpstr>
      <vt:lpstr>Calibri</vt:lpstr>
      <vt:lpstr>Calibri Light</vt:lpstr>
      <vt:lpstr>Courier New</vt:lpstr>
      <vt:lpstr>Times New Roman</vt:lpstr>
      <vt:lpstr>Wingdings 2</vt:lpstr>
      <vt:lpstr>HDOfficeLightV0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Vincent Tsui</dc:creator>
  <cp:lastModifiedBy>Vincent</cp:lastModifiedBy>
  <cp:revision>2257</cp:revision>
  <dcterms:created xsi:type="dcterms:W3CDTF">2016-12-25T09:59:25Z</dcterms:created>
  <dcterms:modified xsi:type="dcterms:W3CDTF">2021-10-24T06:58:07Z</dcterms:modified>
</cp:coreProperties>
</file>